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5"/>
  </p:notesMasterIdLst>
  <p:handoutMasterIdLst>
    <p:handoutMasterId r:id="rId56"/>
  </p:handoutMasterIdLst>
  <p:sldIdLst>
    <p:sldId id="256" r:id="rId6"/>
    <p:sldId id="261" r:id="rId7"/>
    <p:sldId id="272" r:id="rId8"/>
    <p:sldId id="264" r:id="rId9"/>
    <p:sldId id="271" r:id="rId10"/>
    <p:sldId id="262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9" r:id="rId20"/>
    <p:sldId id="276" r:id="rId21"/>
    <p:sldId id="278" r:id="rId22"/>
    <p:sldId id="280" r:id="rId23"/>
    <p:sldId id="281" r:id="rId24"/>
    <p:sldId id="282" r:id="rId25"/>
    <p:sldId id="283" r:id="rId26"/>
    <p:sldId id="284" r:id="rId27"/>
    <p:sldId id="286" r:id="rId28"/>
    <p:sldId id="285" r:id="rId29"/>
    <p:sldId id="287" r:id="rId30"/>
    <p:sldId id="291" r:id="rId31"/>
    <p:sldId id="292" r:id="rId32"/>
    <p:sldId id="288" r:id="rId33"/>
    <p:sldId id="289" r:id="rId34"/>
    <p:sldId id="290" r:id="rId35"/>
    <p:sldId id="294" r:id="rId36"/>
    <p:sldId id="295" r:id="rId37"/>
    <p:sldId id="296" r:id="rId38"/>
    <p:sldId id="297" r:id="rId39"/>
    <p:sldId id="298" r:id="rId40"/>
    <p:sldId id="299" r:id="rId41"/>
    <p:sldId id="301" r:id="rId42"/>
    <p:sldId id="300" r:id="rId43"/>
    <p:sldId id="302" r:id="rId44"/>
    <p:sldId id="303" r:id="rId45"/>
    <p:sldId id="304" r:id="rId46"/>
    <p:sldId id="305" r:id="rId47"/>
    <p:sldId id="306" r:id="rId48"/>
    <p:sldId id="312" r:id="rId49"/>
    <p:sldId id="307" r:id="rId50"/>
    <p:sldId id="313" r:id="rId51"/>
    <p:sldId id="308" r:id="rId52"/>
    <p:sldId id="311" r:id="rId53"/>
    <p:sldId id="309" r:id="rId54"/>
  </p:sldIdLst>
  <p:sldSz cx="9144000" cy="6858000" type="screen4x3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B8BCBF"/>
    <a:srgbClr val="4D80A3"/>
    <a:srgbClr val="8A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b-NO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nb-NO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b-NO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8119269-ACDC-4474-B556-41847BA0367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514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b-NO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nb-NO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b-NO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F281110-D8B6-4BF8-83C0-0525D19918A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081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7B56B-850C-4557-B0E9-AFF8B6632175}" type="slidenum">
              <a:rPr lang="nb-NO"/>
              <a:pPr/>
              <a:t>1</a:t>
            </a:fld>
            <a:endParaRPr lang="nb-NO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ChangeArrowheads="1"/>
          </p:cNvSpPr>
          <p:nvPr/>
        </p:nvSpPr>
        <p:spPr bwMode="auto">
          <a:xfrm flipV="1">
            <a:off x="6324600" y="685800"/>
            <a:ext cx="2819400" cy="6172200"/>
          </a:xfrm>
          <a:prstGeom prst="rect">
            <a:avLst/>
          </a:prstGeom>
          <a:solidFill>
            <a:srgbClr val="8AB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685800"/>
            <a:ext cx="6172200" cy="6172200"/>
          </a:xfrm>
          <a:prstGeom prst="rect">
            <a:avLst/>
          </a:prstGeom>
          <a:solidFill>
            <a:srgbClr val="8AB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363" y="4418013"/>
            <a:ext cx="5638800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63" y="5256213"/>
            <a:ext cx="5638800" cy="6873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6158" name="Picture 14" descr="Logo02_e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85738"/>
            <a:ext cx="20669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Denne teksten redigeres i 'Topptekst og Bunntekst'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8C125-4912-45CE-BE83-1EB95937B9F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78396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81800" y="912813"/>
            <a:ext cx="2132013" cy="54895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912813"/>
            <a:ext cx="6248400" cy="54895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Denne teksten redigeres i 'Topptekst og Bunntekst'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81D33-0355-4EC8-859B-B5D838C5B4A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236664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Denne teksten redigeres i 'Topptekst og Bunntekst'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5C949-E312-42A6-8A71-0F147AD974F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293343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Denne teksten redigeres i 'Topptekst og Bunntekst'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4C751-225C-42D8-A63C-28ADAFEC244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8205804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903413"/>
            <a:ext cx="418941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2813" y="1903413"/>
            <a:ext cx="41910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Denne teksten redigeres i 'Topptekst og Bunntekst'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E1570-9209-40FE-BC38-6CC8C934D8C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344329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Denne teksten redigeres i 'Topptekst og Bunntekst'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58692-330C-4275-8623-67AB469CC82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7693106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Denne teksten redigeres i 'Topptekst og Bunntekst'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75A11-C524-4FE4-91D3-11BF867A9B9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654059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Denne teksten redigeres i 'Topptekst og Bunntekst'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C860C-7BFC-4206-B02E-4514CC5D8E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914891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Denne teksten redigeres i 'Topptekst og Bunntekst'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16197-FA41-414E-9752-FFD3C274635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790967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Denne teksten redigeres i 'Topptekst og Bunntekst'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29882-88C9-4A46-BD7C-2A800B37919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61205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 flipV="1">
            <a:off x="0" y="0"/>
            <a:ext cx="9144000" cy="685800"/>
          </a:xfrm>
          <a:prstGeom prst="rect">
            <a:avLst/>
          </a:prstGeom>
          <a:solidFill>
            <a:srgbClr val="8AB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2813"/>
            <a:ext cx="85328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3413"/>
            <a:ext cx="8532813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553200"/>
            <a:ext cx="12176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53200"/>
            <a:ext cx="57912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b-NO"/>
              <a:t>Denne teksten redigeres i 'Topptekst og Bunntekst'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8413" y="6553200"/>
            <a:ext cx="12954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88C91A18-D2A6-42D3-A7C7-8FA528769F8E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1038" name="Picture 14" descr="Logo01_e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84150"/>
            <a:ext cx="20669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randomBar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1" charset="0"/>
        </a:defRPr>
      </a:lvl9pPr>
    </p:titleStyle>
    <p:bodyStyle>
      <a:lvl1pPr marL="176213" indent="-17621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41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2pPr>
      <a:lvl3pPr marL="893763" indent="-1746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3pPr>
      <a:lvl4pPr marL="1254125" indent="-17621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4pPr>
      <a:lvl5pPr marL="1611313" indent="-1778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5pPr>
      <a:lvl6pPr marL="2068513" indent="-1778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6pPr>
      <a:lvl7pPr marL="2525713" indent="-1778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7pPr>
      <a:lvl8pPr marL="2982913" indent="-1778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8pPr>
      <a:lvl9pPr marL="3440113" indent="-1778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jeringen.no/no/aktuelt/mer-koding-og-teknologi-inn-i-skolen/id2568375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idsakoder.n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hyperlink" Target="https://microbit.org/guide/quic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 flipV="1">
            <a:off x="6324600" y="685800"/>
            <a:ext cx="2819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B0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424" y="2588852"/>
            <a:ext cx="5638800" cy="1926357"/>
          </a:xfrm>
        </p:spPr>
        <p:txBody>
          <a:bodyPr/>
          <a:lstStyle/>
          <a:p>
            <a:r>
              <a:rPr lang="nb-NO" sz="3600" dirty="0"/>
              <a:t>Programmering med Scratch</a:t>
            </a:r>
          </a:p>
        </p:txBody>
      </p:sp>
      <p:pic>
        <p:nvPicPr>
          <p:cNvPr id="2060" name="Picture 12" descr="ben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819400" cy="61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400" dirty="0"/>
              <a:t>Sørlandsk lærerstevne 2018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ECDCBB9-B303-4BEE-871C-17B84792A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060848"/>
            <a:ext cx="1066667" cy="1171429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10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Scratch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140270B-B395-4183-B6F6-A99BEAD34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132856"/>
            <a:ext cx="3960440" cy="4487494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ACC5952E-F50E-45C2-B08F-DF2B0761D6B0}"/>
              </a:ext>
            </a:extLst>
          </p:cNvPr>
          <p:cNvGrpSpPr/>
          <p:nvPr/>
        </p:nvGrpSpPr>
        <p:grpSpPr>
          <a:xfrm>
            <a:off x="647564" y="2498804"/>
            <a:ext cx="2338925" cy="1524973"/>
            <a:chOff x="647564" y="2498804"/>
            <a:chExt cx="2338925" cy="1524973"/>
          </a:xfrm>
        </p:grpSpPr>
        <p:cxnSp>
          <p:nvCxnSpPr>
            <p:cNvPr id="7" name="Rett pilkobling 6">
              <a:extLst>
                <a:ext uri="{FF2B5EF4-FFF2-40B4-BE49-F238E27FC236}">
                  <a16:creationId xmlns:a16="http://schemas.microsoft.com/office/drawing/2014/main" id="{B47EDCB7-5824-42A8-89DB-D9B367C2B938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3147044"/>
              <a:ext cx="1582841" cy="8767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577E8D7F-AA6C-4AC6-987E-2077105947BD}"/>
                </a:ext>
              </a:extLst>
            </p:cNvPr>
            <p:cNvSpPr txBox="1"/>
            <p:nvPr/>
          </p:nvSpPr>
          <p:spPr>
            <a:xfrm>
              <a:off x="647564" y="2498804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Sett sammen</a:t>
              </a: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05BA5087-E06D-4704-9A65-F3B356900DE5}"/>
              </a:ext>
            </a:extLst>
          </p:cNvPr>
          <p:cNvGrpSpPr/>
          <p:nvPr/>
        </p:nvGrpSpPr>
        <p:grpSpPr>
          <a:xfrm>
            <a:off x="4125875" y="2004873"/>
            <a:ext cx="2520948" cy="1732937"/>
            <a:chOff x="4175288" y="2004873"/>
            <a:chExt cx="2520948" cy="1732937"/>
          </a:xfrm>
        </p:grpSpPr>
        <p:cxnSp>
          <p:nvCxnSpPr>
            <p:cNvPr id="10" name="Rett pilkobling 9">
              <a:extLst>
                <a:ext uri="{FF2B5EF4-FFF2-40B4-BE49-F238E27FC236}">
                  <a16:creationId xmlns:a16="http://schemas.microsoft.com/office/drawing/2014/main" id="{B3741EEC-6CE2-49AE-8C0B-C3489A3D4B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5288" y="2610933"/>
              <a:ext cx="1116792" cy="112687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26BC18EF-98C7-4562-B36D-30A1555F0A17}"/>
                </a:ext>
              </a:extLst>
            </p:cNvPr>
            <p:cNvSpPr txBox="1"/>
            <p:nvPr/>
          </p:nvSpPr>
          <p:spPr>
            <a:xfrm>
              <a:off x="5184068" y="2004873"/>
              <a:ext cx="15121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Endre verdier</a:t>
              </a:r>
            </a:p>
          </p:txBody>
        </p: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4C32F731-8A88-42C6-B5C0-8143B79A1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451" y="2789238"/>
            <a:ext cx="1057143" cy="83809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0D50596-F36D-477A-BA63-44491F76BA95}"/>
              </a:ext>
            </a:extLst>
          </p:cNvPr>
          <p:cNvSpPr txBox="1"/>
          <p:nvPr/>
        </p:nvSpPr>
        <p:spPr>
          <a:xfrm>
            <a:off x="4922965" y="3216078"/>
            <a:ext cx="14535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B050"/>
                </a:solidFill>
              </a:rPr>
              <a:t>Høyreklikk</a:t>
            </a:r>
          </a:p>
        </p:txBody>
      </p:sp>
    </p:spTree>
    <p:extLst>
      <p:ext uri="{BB962C8B-B14F-4D97-AF65-F5344CB8AC3E}">
        <p14:creationId xmlns:p14="http://schemas.microsoft.com/office/powerpoint/2010/main" val="31750224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3B9BF5-0AE8-43D5-B400-873B6505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Scratch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7831D6B-36F1-4D04-8ABC-7DC9186F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11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2364579-2116-490E-B997-C3BA3FF7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618773"/>
            <a:ext cx="2780952" cy="3066667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662CA19B-7123-4549-B6A6-45CB96BC1650}"/>
              </a:ext>
            </a:extLst>
          </p:cNvPr>
          <p:cNvGrpSpPr/>
          <p:nvPr/>
        </p:nvGrpSpPr>
        <p:grpSpPr>
          <a:xfrm>
            <a:off x="3923928" y="4077072"/>
            <a:ext cx="2090730" cy="876733"/>
            <a:chOff x="3923928" y="4077072"/>
            <a:chExt cx="2090730" cy="876733"/>
          </a:xfrm>
        </p:grpSpPr>
        <p:cxnSp>
          <p:nvCxnSpPr>
            <p:cNvPr id="7" name="Rett pilkobling 6">
              <a:extLst>
                <a:ext uri="{FF2B5EF4-FFF2-40B4-BE49-F238E27FC236}">
                  <a16:creationId xmlns:a16="http://schemas.microsoft.com/office/drawing/2014/main" id="{000D63D9-301D-4486-BEFB-61305FCE75C5}"/>
                </a:ext>
              </a:extLst>
            </p:cNvPr>
            <p:cNvCxnSpPr>
              <a:cxnSpLocks/>
            </p:cNvCxnSpPr>
            <p:nvPr/>
          </p:nvCxnSpPr>
          <p:spPr>
            <a:xfrm>
              <a:off x="3923928" y="4077072"/>
              <a:ext cx="0" cy="876733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D109821C-9699-4F3B-AE4B-3BCB751C30EA}"/>
                </a:ext>
              </a:extLst>
            </p:cNvPr>
            <p:cNvSpPr txBox="1"/>
            <p:nvPr/>
          </p:nvSpPr>
          <p:spPr>
            <a:xfrm>
              <a:off x="4090268" y="4192272"/>
              <a:ext cx="19243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Dra ned for å skille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29202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3B9BF5-0AE8-43D5-B400-873B6505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Scratch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7831D6B-36F1-4D04-8ABC-7DC9186F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2364579-2116-490E-B997-C3BA3FF7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618773"/>
            <a:ext cx="2780952" cy="306666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DCC97D16-FCF3-4324-B538-F4FFA72FC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09" y="4252090"/>
            <a:ext cx="2457143" cy="828571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76441B28-40AD-4324-A504-6480ED2CD426}"/>
              </a:ext>
            </a:extLst>
          </p:cNvPr>
          <p:cNvGrpSpPr/>
          <p:nvPr/>
        </p:nvGrpSpPr>
        <p:grpSpPr>
          <a:xfrm>
            <a:off x="1403648" y="3782774"/>
            <a:ext cx="1810896" cy="469316"/>
            <a:chOff x="1403648" y="3782774"/>
            <a:chExt cx="1810896" cy="469316"/>
          </a:xfrm>
        </p:grpSpPr>
        <p:cxnSp>
          <p:nvCxnSpPr>
            <p:cNvPr id="10" name="Rett pilkobling 9">
              <a:extLst>
                <a:ext uri="{FF2B5EF4-FFF2-40B4-BE49-F238E27FC236}">
                  <a16:creationId xmlns:a16="http://schemas.microsoft.com/office/drawing/2014/main" id="{B1F6749F-C631-44A0-9365-23D105797A36}"/>
                </a:ext>
              </a:extLst>
            </p:cNvPr>
            <p:cNvCxnSpPr>
              <a:cxnSpLocks/>
            </p:cNvCxnSpPr>
            <p:nvPr/>
          </p:nvCxnSpPr>
          <p:spPr>
            <a:xfrm>
              <a:off x="1619672" y="4252090"/>
              <a:ext cx="159487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ED207975-9D26-4BB4-AE31-9A70CE4AD158}"/>
                </a:ext>
              </a:extLst>
            </p:cNvPr>
            <p:cNvSpPr txBox="1"/>
            <p:nvPr/>
          </p:nvSpPr>
          <p:spPr>
            <a:xfrm>
              <a:off x="1403648" y="378277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Sett inn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7933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C743D5-B60C-4D3C-AC6B-FBDBF178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Scratch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94CBF4-E2AF-4445-B7B8-10F8E040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18AA89F-8DE8-4030-AE22-CC51B136A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775540"/>
            <a:ext cx="4409524" cy="2685714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74B70AAB-8570-4340-B293-D8E6C1634EAC}"/>
              </a:ext>
            </a:extLst>
          </p:cNvPr>
          <p:cNvGrpSpPr/>
          <p:nvPr/>
        </p:nvGrpSpPr>
        <p:grpSpPr>
          <a:xfrm>
            <a:off x="2890508" y="3106970"/>
            <a:ext cx="1512168" cy="1785162"/>
            <a:chOff x="2890508" y="3106970"/>
            <a:chExt cx="1512168" cy="1785162"/>
          </a:xfrm>
        </p:grpSpPr>
        <p:cxnSp>
          <p:nvCxnSpPr>
            <p:cNvPr id="7" name="Rett pilkobling 6">
              <a:extLst>
                <a:ext uri="{FF2B5EF4-FFF2-40B4-BE49-F238E27FC236}">
                  <a16:creationId xmlns:a16="http://schemas.microsoft.com/office/drawing/2014/main" id="{BEEB02D4-1863-41FD-99D0-BB3E14BC20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5170" y="3106970"/>
              <a:ext cx="169324" cy="151216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68258AAB-5C1E-43FE-BABC-F6E5C322FCEE}"/>
                </a:ext>
              </a:extLst>
            </p:cNvPr>
            <p:cNvSpPr txBox="1"/>
            <p:nvPr/>
          </p:nvSpPr>
          <p:spPr>
            <a:xfrm>
              <a:off x="2890508" y="452280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Velg språk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ACDD75D7-5379-482D-8870-39BCE0BB9D21}"/>
              </a:ext>
            </a:extLst>
          </p:cNvPr>
          <p:cNvGrpSpPr/>
          <p:nvPr/>
        </p:nvGrpSpPr>
        <p:grpSpPr>
          <a:xfrm>
            <a:off x="3315604" y="2979456"/>
            <a:ext cx="1760451" cy="2339160"/>
            <a:chOff x="2890507" y="3106970"/>
            <a:chExt cx="1760451" cy="2339160"/>
          </a:xfrm>
        </p:grpSpPr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EF0364F9-4378-47F0-9F6A-418861FB86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5170" y="3106970"/>
              <a:ext cx="169324" cy="151216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C16E4E7E-67D7-4078-A3E7-FF014A6C3F1D}"/>
                </a:ext>
              </a:extLst>
            </p:cNvPr>
            <p:cNvSpPr txBox="1"/>
            <p:nvPr/>
          </p:nvSpPr>
          <p:spPr>
            <a:xfrm>
              <a:off x="2890507" y="4522800"/>
              <a:ext cx="17604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Lagre og åpne prosjekt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20621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14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Åpne en nettleser</a:t>
            </a:r>
          </a:p>
          <a:p>
            <a:r>
              <a:rPr lang="nb-NO" sz="2000" dirty="0"/>
              <a:t>Gå til </a:t>
            </a:r>
            <a:r>
              <a:rPr lang="nb-NO" sz="2000" dirty="0">
                <a:latin typeface="Arial" pitchFamily="34" charset="0"/>
                <a:cs typeface="Arial" pitchFamily="34" charset="0"/>
                <a:hlinkClick r:id="rId2"/>
              </a:rPr>
              <a:t>https://scratch.mit.edu/</a:t>
            </a:r>
            <a:endParaRPr lang="nb-NO" sz="2000" dirty="0">
              <a:latin typeface="Arial" pitchFamily="34" charset="0"/>
              <a:cs typeface="Arial" pitchFamily="34" charset="0"/>
            </a:endParaRPr>
          </a:p>
          <a:p>
            <a:r>
              <a:rPr lang="nb-NO" sz="2000" dirty="0">
                <a:cs typeface="Arial" pitchFamily="34" charset="0"/>
              </a:rPr>
              <a:t>Velg programmering fra menyen</a:t>
            </a:r>
          </a:p>
          <a:p>
            <a:r>
              <a:rPr lang="nb-NO" sz="2000" dirty="0">
                <a:cs typeface="Arial" pitchFamily="34" charset="0"/>
              </a:rPr>
              <a:t>Klikk på globusen og sett språk til norsk (eller hva du vil)</a:t>
            </a:r>
          </a:p>
          <a:p>
            <a:r>
              <a:rPr lang="nb-NO" sz="2000" dirty="0">
                <a:cs typeface="Arial" pitchFamily="34" charset="0"/>
              </a:rPr>
              <a:t>Klikk på «Fil» – «Last ned til datamaskinen» og lagre prosjektet</a:t>
            </a:r>
          </a:p>
          <a:p>
            <a:pPr lvl="1"/>
            <a:r>
              <a:rPr lang="nb-NO" sz="2000" dirty="0">
                <a:cs typeface="Arial" pitchFamily="34" charset="0"/>
              </a:rPr>
              <a:t>Gjør dette på hver oppgave heretter</a:t>
            </a:r>
            <a:endParaRPr lang="en-GB" sz="2000" dirty="0">
              <a:cs typeface="Arial" pitchFamily="34" charset="0"/>
            </a:endParaRPr>
          </a:p>
          <a:p>
            <a:pPr marL="0" indent="0">
              <a:buNone/>
            </a:pPr>
            <a:endParaRPr lang="nb-NO" sz="2000" dirty="0"/>
          </a:p>
          <a:p>
            <a:endParaRPr lang="nb-NO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3867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15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Lag et skript for å få katten til å</a:t>
            </a:r>
          </a:p>
          <a:p>
            <a:pPr lvl="1"/>
            <a:r>
              <a:rPr lang="nb-NO" sz="2000" dirty="0"/>
              <a:t>gå 100 steg, vente 1 sekund, vende 90 grader mot klokka</a:t>
            </a:r>
          </a:p>
          <a:p>
            <a:pPr lvl="1"/>
            <a:r>
              <a:rPr lang="nb-NO" sz="2000" dirty="0"/>
              <a:t>gå 100 steg, vente 1 sekund, vende 90 grader mot klokka</a:t>
            </a:r>
          </a:p>
          <a:p>
            <a:pPr lvl="1"/>
            <a:r>
              <a:rPr lang="nb-NO" sz="2000" dirty="0"/>
              <a:t>gå 100 steg, vente 1 sekund, vende 90 grader mot klokka</a:t>
            </a:r>
          </a:p>
          <a:p>
            <a:pPr lvl="1"/>
            <a:r>
              <a:rPr lang="nb-NO" sz="2000" dirty="0"/>
              <a:t>gå 100 steg, vente 1 sekund, vende 90 grader mot klokka</a:t>
            </a:r>
          </a:p>
          <a:p>
            <a:r>
              <a:rPr lang="nb-NO" sz="2000" dirty="0"/>
              <a:t>Hint:</a:t>
            </a:r>
          </a:p>
          <a:p>
            <a:pPr lvl="1"/>
            <a:r>
              <a:rPr lang="nb-NO" sz="2000" dirty="0"/>
              <a:t>«gå ... steg» og «vend ... grader» er i kategori «Bevegelse»</a:t>
            </a:r>
          </a:p>
          <a:p>
            <a:pPr lvl="1"/>
            <a:r>
              <a:rPr lang="nb-NO" sz="2000" dirty="0"/>
              <a:t>«vent ... sekunder» er i kategori «Styring»</a:t>
            </a:r>
          </a:p>
          <a:p>
            <a:pPr lvl="1"/>
            <a:r>
              <a:rPr lang="nb-NO" sz="2000" dirty="0"/>
              <a:t>Du kan lage kopier av en gruppe klosser ved å høyreklikke på den øverste og velge «lag en kopi»</a:t>
            </a:r>
          </a:p>
          <a:p>
            <a:pPr lvl="1"/>
            <a:endParaRPr lang="nb-NO" sz="2000" dirty="0"/>
          </a:p>
          <a:p>
            <a:endParaRPr lang="nb-NO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3115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16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2, dårlig løsning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nb-NO" sz="2000" dirty="0"/>
          </a:p>
          <a:p>
            <a:pPr lvl="1"/>
            <a:endParaRPr lang="nb-NO" sz="2000" dirty="0"/>
          </a:p>
          <a:p>
            <a:endParaRPr lang="nb-N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D914459-47D8-47EC-A04A-37B178CBB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32856"/>
            <a:ext cx="2304256" cy="47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6743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17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2, god løsning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nb-NO" sz="2000" dirty="0"/>
          </a:p>
          <a:p>
            <a:pPr lvl="1"/>
            <a:endParaRPr lang="nb-NO" sz="2000" dirty="0"/>
          </a:p>
          <a:p>
            <a:endParaRPr lang="nb-N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FA56BFE-A460-4405-AA6E-06CF8E46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1988840"/>
            <a:ext cx="267666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8171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18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Lag et skript for å få katten til å</a:t>
            </a:r>
          </a:p>
          <a:p>
            <a:pPr lvl="1"/>
            <a:r>
              <a:rPr lang="nb-NO" sz="2000" dirty="0"/>
              <a:t>for alltid gå 100 steg, vente 1 sekund og sprette tilbake ved kanten</a:t>
            </a:r>
          </a:p>
          <a:p>
            <a:r>
              <a:rPr lang="nb-NO" sz="2000" dirty="0"/>
              <a:t>Hint:</a:t>
            </a:r>
          </a:p>
          <a:p>
            <a:pPr lvl="1"/>
            <a:r>
              <a:rPr lang="nb-NO" sz="2000" dirty="0"/>
              <a:t>«gå ... steg» og «sprette tilbake ved kanten» er i kategori «Bevegelse»</a:t>
            </a:r>
          </a:p>
          <a:p>
            <a:pPr lvl="1"/>
            <a:r>
              <a:rPr lang="nb-NO" sz="2000" dirty="0"/>
              <a:t>«vent ... sekunder» er i kategori «Styring»</a:t>
            </a:r>
          </a:p>
          <a:p>
            <a:pPr lvl="1"/>
            <a:r>
              <a:rPr lang="nb-NO" sz="2000" dirty="0"/>
              <a:t>«for alltid» er i kategori «Styring»</a:t>
            </a:r>
          </a:p>
          <a:p>
            <a:endParaRPr lang="nb-NO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202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19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Figuregenskaper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Figurene heter «sprites»</a:t>
            </a:r>
          </a:p>
          <a:p>
            <a:r>
              <a:rPr lang="nb-NO" sz="2000" dirty="0"/>
              <a:t>Figurene har egenskaper som kan endres</a:t>
            </a:r>
          </a:p>
          <a:p>
            <a:pPr lvl="1"/>
            <a:r>
              <a:rPr lang="nb-NO" sz="2000" dirty="0"/>
              <a:t>Klikk på «i» i figurlista</a:t>
            </a:r>
          </a:p>
          <a:p>
            <a:pPr lvl="1"/>
            <a:endParaRPr lang="nb-N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9FE405A-9856-4DF6-BA9C-DDF53E6A9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84984"/>
            <a:ext cx="5228571" cy="3685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C8D1446-F2F7-4EB6-9388-0C8B6B0CC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710992"/>
            <a:ext cx="2523809" cy="1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6099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2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Dagens program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10 – 12: Grunnleggende Scratch</a:t>
            </a:r>
          </a:p>
          <a:p>
            <a:r>
              <a:rPr lang="nb-NO" sz="2000" dirty="0"/>
              <a:t>12 – 13: Lunsj</a:t>
            </a:r>
          </a:p>
          <a:p>
            <a:r>
              <a:rPr lang="nb-NO" sz="2000" dirty="0"/>
              <a:t>13 – 15: Mer om Scratch</a:t>
            </a:r>
          </a:p>
          <a:p>
            <a:r>
              <a:rPr lang="nb-NO" sz="2000" dirty="0"/>
              <a:t>Toalett i pauseområdet til venstre</a:t>
            </a:r>
          </a:p>
        </p:txBody>
      </p:sp>
    </p:spTree>
    <p:extLst>
      <p:ext uri="{BB962C8B-B14F-4D97-AF65-F5344CB8AC3E}">
        <p14:creationId xmlns:p14="http://schemas.microsoft.com/office/powerpoint/2010/main" val="398061917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20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Endre navnet på figuren til «Katta»</a:t>
            </a:r>
          </a:p>
          <a:p>
            <a:r>
              <a:rPr lang="nb-NO" sz="2000" dirty="0"/>
              <a:t>Endre egenskapene til figuren slik at den bare vender sidelengs når den treffer kanten</a:t>
            </a:r>
          </a:p>
        </p:txBody>
      </p:sp>
    </p:spTree>
    <p:extLst>
      <p:ext uri="{BB962C8B-B14F-4D97-AF65-F5344CB8AC3E}">
        <p14:creationId xmlns:p14="http://schemas.microsoft.com/office/powerpoint/2010/main" val="145901196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21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Kommunikasjon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4FECB83-C9A4-4354-A0BA-08108F760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2685714" cy="67619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05EF645-062D-4BBF-A513-FCF756248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35" y="3173344"/>
            <a:ext cx="1980952" cy="1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4225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22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Kommunikasjon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9CBEC20-61EB-4710-9899-6BDE13FF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22" y="1916832"/>
            <a:ext cx="2533333" cy="62857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D53C680-9121-4049-99F0-7B26EA474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3059905"/>
            <a:ext cx="4255511" cy="2169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ED3787B-66CF-4EEC-8EDE-8141EF1B4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821593"/>
            <a:ext cx="2514286" cy="81904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2AFEF03-087C-40B7-822C-64C3A04C1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154607"/>
            <a:ext cx="2438095" cy="1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4149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23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5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Lag et skript som får katten til å</a:t>
            </a:r>
          </a:p>
          <a:p>
            <a:pPr lvl="1"/>
            <a:r>
              <a:rPr lang="nb-NO" sz="2000" dirty="0"/>
              <a:t>spørre hvor mange skritt den skal gå, og lese dette inn</a:t>
            </a:r>
          </a:p>
          <a:p>
            <a:pPr lvl="1"/>
            <a:r>
              <a:rPr lang="nb-NO" sz="2000" dirty="0"/>
              <a:t>si svaret som ble lest inn i 1 sekund</a:t>
            </a:r>
          </a:p>
          <a:p>
            <a:pPr lvl="1"/>
            <a:r>
              <a:rPr lang="nb-NO" sz="2000" dirty="0"/>
              <a:t>gå like mange steg som svaret som ble lest inn</a:t>
            </a:r>
          </a:p>
          <a:p>
            <a:r>
              <a:rPr lang="nb-NO" sz="2000" dirty="0"/>
              <a:t>Hint:</a:t>
            </a:r>
          </a:p>
          <a:p>
            <a:pPr lvl="1"/>
            <a:r>
              <a:rPr lang="nb-NO" sz="2000" dirty="0"/>
              <a:t>«spør ... og vent» og «svar» er i kategori «Sansning»</a:t>
            </a:r>
          </a:p>
          <a:p>
            <a:pPr lvl="1"/>
            <a:r>
              <a:rPr lang="nb-NO" sz="2000" dirty="0"/>
              <a:t>«si … i … sekunder» er i kategori «Utseende»</a:t>
            </a:r>
          </a:p>
          <a:p>
            <a:pPr lvl="1"/>
            <a:r>
              <a:rPr lang="nb-NO" sz="2000" dirty="0"/>
              <a:t>«gå ... steg» er i kategori «Bevegelse»</a:t>
            </a:r>
          </a:p>
          <a:p>
            <a:endParaRPr lang="nb-NO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4196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24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Kommunikasjon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9CBEC20-61EB-4710-9899-6BDE13FF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22" y="1916832"/>
            <a:ext cx="2533333" cy="62857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D53C680-9121-4049-99F0-7B26EA474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3059905"/>
            <a:ext cx="4255511" cy="216929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40A75D0-0538-42DE-A967-34455D1D4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716832"/>
            <a:ext cx="4333333" cy="82857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D090153-181B-4012-A361-DF93099A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3059905"/>
            <a:ext cx="2533333" cy="1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6691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25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6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Utvid skriptet fra oppgave 5 slik at katten i en hel setning forteller hvor mange steg den skal gå.</a:t>
            </a:r>
            <a:br>
              <a:rPr lang="nb-NO" sz="2000" dirty="0"/>
            </a:br>
            <a:r>
              <a:rPr lang="nb-NO" sz="2000" dirty="0"/>
              <a:t>For eksempel «Jeg går 13 steg» hvis 13 var tallet som ble lest inn</a:t>
            </a:r>
          </a:p>
          <a:p>
            <a:r>
              <a:rPr lang="nb-NO" sz="2000" dirty="0"/>
              <a:t>Hint:</a:t>
            </a:r>
          </a:p>
          <a:p>
            <a:pPr lvl="1"/>
            <a:r>
              <a:rPr lang="nb-NO" sz="2000" dirty="0"/>
              <a:t>«sett sammen» er i kategori «Operatorer»</a:t>
            </a:r>
          </a:p>
        </p:txBody>
      </p:sp>
    </p:spTree>
    <p:extLst>
      <p:ext uri="{BB962C8B-B14F-4D97-AF65-F5344CB8AC3E}">
        <p14:creationId xmlns:p14="http://schemas.microsoft.com/office/powerpoint/2010/main" val="398179443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26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Betingelser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Gjør noe, gitt visse betingelser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F779E8E-5A0E-4B2C-A06D-2BF5CC4F0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62004"/>
            <a:ext cx="2980952" cy="170476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891103D-6DE3-42C5-B556-C0D8D502B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577171"/>
            <a:ext cx="2971429" cy="2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1244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27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7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Lag et skript som får katten til å</a:t>
            </a:r>
          </a:p>
          <a:p>
            <a:pPr lvl="1"/>
            <a:r>
              <a:rPr lang="nb-NO" sz="2000" dirty="0"/>
              <a:t>spørre hvilken ukedag det er og lese det inn</a:t>
            </a:r>
          </a:p>
          <a:p>
            <a:pPr lvl="1"/>
            <a:r>
              <a:rPr lang="nb-NO" sz="2000" dirty="0"/>
              <a:t>si «Hater mandager!» hvis det er lest inn «mandag», ellers si «Okei dag!»</a:t>
            </a:r>
          </a:p>
          <a:p>
            <a:r>
              <a:rPr lang="nb-NO" sz="2000" dirty="0"/>
              <a:t>Utvid skriptet slik at katten sier «Elsker fredager!» hvis det er lest inn «fredag»</a:t>
            </a:r>
          </a:p>
          <a:p>
            <a:r>
              <a:rPr lang="nb-NO" sz="2000" dirty="0"/>
              <a:t>Hint:</a:t>
            </a:r>
          </a:p>
          <a:p>
            <a:pPr lvl="1"/>
            <a:r>
              <a:rPr lang="nb-NO" sz="2000" dirty="0"/>
              <a:t>«spør ... og vent» og «svar» er i kategori «Sansning»</a:t>
            </a:r>
          </a:p>
          <a:p>
            <a:pPr lvl="1"/>
            <a:r>
              <a:rPr lang="nb-NO" sz="2000" dirty="0"/>
              <a:t>si … i … sekunder» er i kategori «Utseende»</a:t>
            </a:r>
          </a:p>
          <a:p>
            <a:pPr lvl="1"/>
            <a:r>
              <a:rPr lang="nb-NO" sz="2000" dirty="0"/>
              <a:t>«hvis - ellers» er i kategori «Styring»</a:t>
            </a:r>
          </a:p>
        </p:txBody>
      </p:sp>
    </p:spTree>
    <p:extLst>
      <p:ext uri="{BB962C8B-B14F-4D97-AF65-F5344CB8AC3E}">
        <p14:creationId xmlns:p14="http://schemas.microsoft.com/office/powerpoint/2010/main" val="225017972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28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Koordinater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Scenens koordinater</a:t>
            </a:r>
          </a:p>
          <a:p>
            <a:endParaRPr lang="nb-NO" sz="20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E79BA38-8797-480D-BACE-934EF5EA7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39" y="2636912"/>
            <a:ext cx="3666667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1910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29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Koordinater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Sette en figurs posisjon</a:t>
            </a:r>
          </a:p>
          <a:p>
            <a:pPr lvl="1"/>
            <a:r>
              <a:rPr lang="nb-NO" sz="2000" dirty="0"/>
              <a:t>«gå til x: … y: …»</a:t>
            </a:r>
          </a:p>
          <a:p>
            <a:pPr lvl="1"/>
            <a:r>
              <a:rPr lang="nb-NO" sz="2000" dirty="0"/>
              <a:t>«gå til musepeker»</a:t>
            </a:r>
          </a:p>
          <a:p>
            <a:pPr lvl="1"/>
            <a:r>
              <a:rPr lang="nb-NO" sz="2000" dirty="0"/>
              <a:t>«sett x til»,   «sett y til»</a:t>
            </a:r>
          </a:p>
          <a:p>
            <a:pPr lvl="1"/>
            <a:r>
              <a:rPr lang="nb-NO" sz="2000" dirty="0"/>
              <a:t>«endre x med ...»,   «endre y med ...»</a:t>
            </a:r>
          </a:p>
          <a:p>
            <a:r>
              <a:rPr lang="nb-NO" sz="2000" dirty="0"/>
              <a:t>Lese av en figurs posisjon</a:t>
            </a:r>
          </a:p>
          <a:p>
            <a:pPr lvl="1"/>
            <a:r>
              <a:rPr lang="nb-NO" sz="2000" dirty="0"/>
              <a:t>«x-posisjon»,   «y-posisjon»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92383874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3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Nils Kristian Hansen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Underviser matematikk og IKT på UiA</a:t>
            </a:r>
          </a:p>
          <a:p>
            <a:r>
              <a:rPr lang="nb-NO" sz="2000" dirty="0"/>
              <a:t>Gir IT-support på fakultetet</a:t>
            </a:r>
          </a:p>
          <a:p>
            <a:r>
              <a:rPr lang="nb-NO" sz="2000" dirty="0"/>
              <a:t>Mange års erfaring med programmering</a:t>
            </a:r>
          </a:p>
        </p:txBody>
      </p:sp>
    </p:spTree>
    <p:extLst>
      <p:ext uri="{BB962C8B-B14F-4D97-AF65-F5344CB8AC3E}">
        <p14:creationId xmlns:p14="http://schemas.microsoft.com/office/powerpoint/2010/main" val="254977267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30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8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Lag et skript slik at katten for alltid</a:t>
            </a:r>
          </a:p>
          <a:p>
            <a:pPr lvl="2"/>
            <a:r>
              <a:rPr lang="nb-NO" sz="2000" dirty="0"/>
              <a:t>følger musepekeren</a:t>
            </a:r>
          </a:p>
          <a:p>
            <a:pPr lvl="2"/>
            <a:r>
              <a:rPr lang="nb-NO" sz="2000" dirty="0"/>
              <a:t>sier sin egen x-posisjon</a:t>
            </a:r>
          </a:p>
          <a:p>
            <a:r>
              <a:rPr lang="nb-NO" sz="2000" dirty="0"/>
              <a:t>Endre skriptet slik at katten i stedet for å si x-posisjonen, sier «negativ» hvis x &lt; 0, «positiv» ellers.</a:t>
            </a:r>
          </a:p>
          <a:p>
            <a:r>
              <a:rPr lang="nb-NO" sz="2000" dirty="0"/>
              <a:t>Hint:</a:t>
            </a:r>
          </a:p>
          <a:p>
            <a:pPr lvl="1"/>
            <a:r>
              <a:rPr lang="nb-NO" sz="2000" dirty="0"/>
              <a:t>«gå til musepeker» og «x-posisjon» er i kategori «Bevegelse»</a:t>
            </a:r>
          </a:p>
          <a:p>
            <a:pPr lvl="1"/>
            <a:r>
              <a:rPr lang="nb-NO" sz="2000" dirty="0"/>
              <a:t>«si ...» er i kategori «Utseende»</a:t>
            </a:r>
          </a:p>
          <a:p>
            <a:pPr lvl="1"/>
            <a:r>
              <a:rPr lang="nb-NO" sz="2000" dirty="0"/>
              <a:t>«for alltid» og «hvis - ellers» er i kategori «Styring»</a:t>
            </a:r>
          </a:p>
          <a:p>
            <a:pPr lvl="1"/>
            <a:r>
              <a:rPr lang="nb-NO" sz="2000" dirty="0"/>
              <a:t>«... &lt; ...» er i kategori «Operatorer»</a:t>
            </a:r>
          </a:p>
        </p:txBody>
      </p:sp>
    </p:spTree>
    <p:extLst>
      <p:ext uri="{BB962C8B-B14F-4D97-AF65-F5344CB8AC3E}">
        <p14:creationId xmlns:p14="http://schemas.microsoft.com/office/powerpoint/2010/main" val="255677150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31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figurer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Kan slette / legge til figurer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Hver figur kan ha egne skript</a:t>
            </a:r>
          </a:p>
          <a:p>
            <a:r>
              <a:rPr lang="nb-NO" sz="2000" dirty="0"/>
              <a:t>Figurene opptrer på en scene</a:t>
            </a:r>
          </a:p>
          <a:p>
            <a:pPr lvl="1"/>
            <a:r>
              <a:rPr lang="nb-NO" sz="2000" dirty="0"/>
              <a:t>Scenen kan også ha skript (med redusert funksjonalitet)</a:t>
            </a:r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D90C7EF-2345-4BD1-9B97-64C963E29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2896"/>
            <a:ext cx="528286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0844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32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2813"/>
            <a:ext cx="8532813" cy="838200"/>
          </a:xfrm>
        </p:spPr>
        <p:txBody>
          <a:bodyPr/>
          <a:lstStyle/>
          <a:p>
            <a:r>
              <a:rPr lang="nb-NO" dirty="0"/>
              <a:t>Flere figurer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E2C1112-CFF0-408C-B5F1-2B9457166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021105"/>
            <a:ext cx="6047296" cy="53209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D8642481-90AF-4657-A872-04EEFC297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853864"/>
            <a:ext cx="3638095" cy="343809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B785372-4E4E-4FDB-8049-B48FDEB02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000344"/>
            <a:ext cx="1657143" cy="125714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9C0ACFC-15C8-49ED-9D23-E00FEBEED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62" y="1799417"/>
            <a:ext cx="3628571" cy="409523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B09DE30-FFF4-44CB-83B6-DBEC3C11A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853864"/>
            <a:ext cx="1657143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2306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33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figurer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Kan endre størrelse på figurer</a:t>
            </a:r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63B9C33-255E-4067-A36D-B957F185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90995"/>
            <a:ext cx="4705752" cy="26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8104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34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figurer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3414"/>
            <a:ext cx="8532813" cy="838200"/>
          </a:xfrm>
        </p:spPr>
        <p:txBody>
          <a:bodyPr/>
          <a:lstStyle/>
          <a:p>
            <a:r>
              <a:rPr lang="nb-NO" sz="2000" dirty="0"/>
              <a:t>Kan registrere når figurer berører hverandre</a:t>
            </a:r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EE382A2-BCF8-4D44-BB0F-41BBE305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92802"/>
            <a:ext cx="3847619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0605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35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Variabler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«Bokser» som kan ta vare på verdier</a:t>
            </a:r>
          </a:p>
          <a:p>
            <a:r>
              <a:rPr lang="nb-NO" sz="2000" dirty="0"/>
              <a:t>Lages under kategori «Data»</a:t>
            </a:r>
          </a:p>
          <a:p>
            <a:r>
              <a:rPr lang="nb-NO" sz="2000" dirty="0"/>
              <a:t>Verdier kan</a:t>
            </a:r>
          </a:p>
          <a:p>
            <a:pPr lvl="1"/>
            <a:r>
              <a:rPr lang="nb-NO" sz="2000" dirty="0"/>
              <a:t>settes</a:t>
            </a:r>
          </a:p>
          <a:p>
            <a:pPr lvl="1"/>
            <a:r>
              <a:rPr lang="nb-NO" sz="2000" dirty="0"/>
              <a:t>leses ut</a:t>
            </a:r>
          </a:p>
          <a:p>
            <a:pPr lvl="1"/>
            <a:r>
              <a:rPr lang="nb-NO" sz="2000" dirty="0"/>
              <a:t>endres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51D2256-907F-448D-B569-84524C404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258" y="2913029"/>
            <a:ext cx="2507926" cy="406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4157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36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Variabler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932A3FA-84EE-4FE5-8380-FFDF03507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76463"/>
            <a:ext cx="4392488" cy="51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361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37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storprosjekt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Endre bakgrunnen til «Blue sky»</a:t>
            </a:r>
          </a:p>
          <a:p>
            <a:r>
              <a:rPr lang="nb-NO" sz="2000" dirty="0"/>
              <a:t>Fjern katten og legg inn figurene «Apple» og «Bowl»</a:t>
            </a:r>
          </a:p>
          <a:p>
            <a:r>
              <a:rPr lang="nb-NO" sz="2000" dirty="0"/>
              <a:t>Navne om «Apple» til «Eple» og «Bowl» til «Kurv»</a:t>
            </a:r>
          </a:p>
          <a:p>
            <a:r>
              <a:rPr lang="nb-NO" sz="2000" dirty="0"/>
              <a:t>Skaler ned størrelsen på «Eple» så det er naturlig i forhold til kurven</a:t>
            </a:r>
          </a:p>
        </p:txBody>
      </p:sp>
    </p:spTree>
    <p:extLst>
      <p:ext uri="{BB962C8B-B14F-4D97-AF65-F5344CB8AC3E}">
        <p14:creationId xmlns:p14="http://schemas.microsoft.com/office/powerpoint/2010/main" val="339837845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38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storprosjekt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3414"/>
            <a:ext cx="8532813" cy="838200"/>
          </a:xfrm>
        </p:spPr>
        <p:txBody>
          <a:bodyPr/>
          <a:lstStyle/>
          <a:p>
            <a:r>
              <a:rPr lang="nb-NO" sz="2000" dirty="0"/>
              <a:t>Lag skriptet for å bevege kurven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6A8AB56-94D9-4734-9856-C34DA795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97120"/>
            <a:ext cx="4464496" cy="43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513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39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storprosjekt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3414"/>
            <a:ext cx="8532813" cy="838200"/>
          </a:xfrm>
        </p:spPr>
        <p:txBody>
          <a:bodyPr/>
          <a:lstStyle/>
          <a:p>
            <a:r>
              <a:rPr lang="nb-NO" sz="2000" dirty="0"/>
              <a:t>Lag skriptet som får 10 epler til å falle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0A06E01-E5A4-400C-980D-91869C8A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05" y="2612177"/>
            <a:ext cx="7029898" cy="36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824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4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programmering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Lage sett av instruksjoner som skal utføres automatisk</a:t>
            </a:r>
          </a:p>
          <a:p>
            <a:pPr lvl="1"/>
            <a:endParaRPr lang="nb-NO" sz="2000" dirty="0"/>
          </a:p>
          <a:p>
            <a:endParaRPr lang="nb-N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7B5185D-5120-4865-877B-E302ED287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502702"/>
            <a:ext cx="3876190" cy="346666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F8A9DA4-09BA-41BA-8B7B-D7500ACB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00490"/>
            <a:ext cx="4342857" cy="4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7490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40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storprosjekt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3414"/>
            <a:ext cx="8532813" cy="838200"/>
          </a:xfrm>
        </p:spPr>
        <p:txBody>
          <a:bodyPr/>
          <a:lstStyle/>
          <a:p>
            <a:r>
              <a:rPr lang="nb-NO" sz="2000" dirty="0"/>
              <a:t>Utvid epleskriptet med å lage og si et tilfeldig tall mellom 7 og 70.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5F09CFB-A542-4405-8C68-625F192CF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96952"/>
            <a:ext cx="7970228" cy="29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2353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41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storprosjekt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3414"/>
            <a:ext cx="8532813" cy="838200"/>
          </a:xfrm>
        </p:spPr>
        <p:txBody>
          <a:bodyPr/>
          <a:lstStyle/>
          <a:p>
            <a:r>
              <a:rPr lang="nb-NO" sz="2000" dirty="0"/>
              <a:t>Utvid epleskriptet med å på slutten si om tallet er i 7-gangen eller ikke.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94221F0-4CCD-4037-97EC-52A2DD903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64" y="2890290"/>
            <a:ext cx="6680078" cy="38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5099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42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storprosjekt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3413"/>
            <a:ext cx="8532813" cy="2173659"/>
          </a:xfrm>
        </p:spPr>
        <p:txBody>
          <a:bodyPr/>
          <a:lstStyle/>
          <a:p>
            <a:r>
              <a:rPr lang="nb-NO" sz="2000" dirty="0"/>
              <a:t>Utvid epleskriptet med å på slutten</a:t>
            </a:r>
          </a:p>
          <a:p>
            <a:pPr lvl="1"/>
            <a:r>
              <a:rPr lang="nb-NO" sz="2000" dirty="0"/>
              <a:t>si «Bra!» hvis</a:t>
            </a:r>
          </a:p>
          <a:p>
            <a:pPr lvl="2"/>
            <a:r>
              <a:rPr lang="nb-NO" sz="2000" dirty="0"/>
              <a:t>eplet berører kurven og tallet er delelig med 7</a:t>
            </a:r>
          </a:p>
          <a:p>
            <a:pPr lvl="2"/>
            <a:r>
              <a:rPr lang="nb-NO" sz="2000" dirty="0"/>
              <a:t>eplet når kanten og tallet ikke er delelig med 7</a:t>
            </a:r>
          </a:p>
          <a:p>
            <a:pPr lvl="1"/>
            <a:r>
              <a:rPr lang="nb-NO" sz="2000" dirty="0"/>
              <a:t>ellers si «Ikke så bra!»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55E25E7-BBA4-47A9-9762-68B3C236D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77072"/>
            <a:ext cx="81242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7422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43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storprosjekt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3414"/>
            <a:ext cx="8532813" cy="838200"/>
          </a:xfrm>
        </p:spPr>
        <p:txBody>
          <a:bodyPr/>
          <a:lstStyle/>
          <a:p>
            <a:r>
              <a:rPr lang="nb-NO" sz="2000" dirty="0"/>
              <a:t>Utvid epleskriptet med en variabel som teller poeng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AA47730-2EBB-4DEC-83A3-DA91E016F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2437758"/>
            <a:ext cx="2592289" cy="185370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66EB0B3-A6EF-4442-9226-8217208EC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437758"/>
            <a:ext cx="3866780" cy="26474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B26E351-5C69-4363-AF1D-3409B4319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512" y="5006732"/>
            <a:ext cx="1512296" cy="12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3567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44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storprosjekt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3413"/>
            <a:ext cx="8532813" cy="2173659"/>
          </a:xfrm>
        </p:spPr>
        <p:txBody>
          <a:bodyPr/>
          <a:lstStyle/>
          <a:p>
            <a:r>
              <a:rPr lang="nb-NO" sz="2000" dirty="0"/>
              <a:t>Forslag til utvidelser</a:t>
            </a:r>
          </a:p>
          <a:p>
            <a:pPr marL="812800" lvl="1" indent="-457200">
              <a:buFont typeface="+mj-lt"/>
              <a:buAutoNum type="arabicPeriod"/>
            </a:pPr>
            <a:r>
              <a:rPr lang="nb-NO" sz="2000" dirty="0"/>
              <a:t>La brukeren angi hvilken gangetabell som skal brukes</a:t>
            </a:r>
          </a:p>
          <a:p>
            <a:pPr marL="812800" lvl="1" indent="-457200">
              <a:buFont typeface="+mj-lt"/>
              <a:buAutoNum type="arabicPeriod"/>
            </a:pPr>
            <a:r>
              <a:rPr lang="nb-NO" sz="2000" dirty="0"/>
              <a:t>Med vår løsning kommer tall i 7-gangen i snitt hver 7. gang og tall i n-gangen i snitt hver n-te gang. Endre slik at tall i n-gangen i snitt kommer annen hver gang</a:t>
            </a:r>
          </a:p>
        </p:txBody>
      </p:sp>
    </p:spTree>
    <p:extLst>
      <p:ext uri="{BB962C8B-B14F-4D97-AF65-F5344CB8AC3E}">
        <p14:creationId xmlns:p14="http://schemas.microsoft.com/office/powerpoint/2010/main" val="245802722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45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Trinnvise veiledninger i Scratch</a:t>
            </a:r>
          </a:p>
          <a:p>
            <a:endParaRPr lang="nb-NO" sz="20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B500693E-D5E7-4475-AA91-52DB906B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77" y="2276872"/>
            <a:ext cx="3942857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5656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46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Lær Kida Koding</a:t>
            </a:r>
          </a:p>
          <a:p>
            <a:endParaRPr lang="nb-NO" sz="20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B25036E-4A66-43E1-8264-F6B693BFE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57928"/>
            <a:ext cx="6189970" cy="44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083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47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Nettsamfunn</a:t>
            </a:r>
          </a:p>
          <a:p>
            <a:endParaRPr lang="nb-NO" sz="20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BBA46F3-4128-4C3C-A905-02D1309B6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20888"/>
            <a:ext cx="5163287" cy="136815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E3B1226-A37E-4FE1-8D7C-57F540E9C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35" y="3618671"/>
            <a:ext cx="5839947" cy="330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2295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48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Facebook</a:t>
            </a:r>
          </a:p>
          <a:p>
            <a:endParaRPr lang="nb-NO" sz="20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418C54C-E136-4D40-9DAD-A56C5A714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64904"/>
            <a:ext cx="5628571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6610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49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Bøker</a:t>
            </a:r>
          </a:p>
          <a:p>
            <a:endParaRPr lang="nb-NO" sz="20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1A95BE5-06D1-40D5-818E-3D18E4C44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72" y="2445029"/>
            <a:ext cx="3182564" cy="410817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0380AB1-938A-434D-A591-4E445E4C3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328" y="2477818"/>
            <a:ext cx="2990476" cy="419047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C61D7D3-0282-46D6-ABDB-31EDB29B1ABC}"/>
              </a:ext>
            </a:extLst>
          </p:cNvPr>
          <p:cNvSpPr txBox="1"/>
          <p:nvPr/>
        </p:nvSpPr>
        <p:spPr>
          <a:xfrm>
            <a:off x="265872" y="6501005"/>
            <a:ext cx="32403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ISBN 978-1-59327-543-3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F53B465-9EB9-443B-930F-386357CC7F8F}"/>
              </a:ext>
            </a:extLst>
          </p:cNvPr>
          <p:cNvSpPr txBox="1"/>
          <p:nvPr/>
        </p:nvSpPr>
        <p:spPr>
          <a:xfrm>
            <a:off x="4075386" y="6414056"/>
            <a:ext cx="32403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ISBN 978-82-690386-0-6</a:t>
            </a:r>
          </a:p>
        </p:txBody>
      </p:sp>
    </p:spTree>
    <p:extLst>
      <p:ext uri="{BB962C8B-B14F-4D97-AF65-F5344CB8AC3E}">
        <p14:creationId xmlns:p14="http://schemas.microsoft.com/office/powerpoint/2010/main" val="323929463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5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programmering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Barn og unge har dårlige programmeringskunnskaper</a:t>
            </a:r>
          </a:p>
          <a:p>
            <a:pPr lvl="1"/>
            <a:r>
              <a:rPr lang="nb-NO" sz="2000" dirty="0"/>
              <a:t>Nedadgående trend</a:t>
            </a:r>
          </a:p>
          <a:p>
            <a:pPr lvl="1"/>
            <a:r>
              <a:rPr lang="nb-NO" sz="2000" dirty="0"/>
              <a:t>Konsumenter av teknologi</a:t>
            </a:r>
          </a:p>
          <a:p>
            <a:r>
              <a:rPr lang="nb-NO" sz="2000" dirty="0"/>
              <a:t>Hvorfor lære programmering?</a:t>
            </a:r>
          </a:p>
          <a:p>
            <a:pPr lvl="1"/>
            <a:r>
              <a:rPr lang="nb-NO" sz="2000" dirty="0"/>
              <a:t>Bli skapere av teknologi</a:t>
            </a:r>
          </a:p>
          <a:p>
            <a:pPr lvl="1"/>
            <a:r>
              <a:rPr lang="nb-NO" sz="2000" dirty="0"/>
              <a:t>Øve evne til eksakt og logisk tenkning</a:t>
            </a:r>
          </a:p>
          <a:p>
            <a:pPr lvl="1"/>
            <a:r>
              <a:rPr lang="nb-NO" sz="2000" dirty="0"/>
              <a:t>Kunne håndtere IKT-prosjekter</a:t>
            </a:r>
          </a:p>
          <a:p>
            <a:r>
              <a:rPr lang="nb-NO" sz="2000" dirty="0"/>
              <a:t>Programmering på vei inn i skolen</a:t>
            </a:r>
          </a:p>
          <a:p>
            <a:pPr lvl="1"/>
            <a:r>
              <a:rPr lang="nb-NO" sz="2000" dirty="0">
                <a:hlinkClick r:id="rId2"/>
              </a:rPr>
              <a:t>https://www.regjeringen.no/no/aktuelt/mer-koding-og-teknologi-inn-i-skolen/id2568375/</a:t>
            </a:r>
            <a:endParaRPr lang="nb-NO" sz="2000" dirty="0"/>
          </a:p>
          <a:p>
            <a:pPr lvl="1"/>
            <a:endParaRPr lang="nb-NO" sz="2000" dirty="0"/>
          </a:p>
          <a:p>
            <a:endParaRPr lang="nb-NO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3018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6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 </a:t>
            </a:r>
            <a:r>
              <a:rPr lang="nb-NO" dirty="0" err="1"/>
              <a:t>kidsa</a:t>
            </a:r>
            <a:r>
              <a:rPr lang="nb-NO" dirty="0"/>
              <a:t> koding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Har som mål at barn og unge skal forstå og mestre sin rolle i det digitale samfunn</a:t>
            </a:r>
          </a:p>
          <a:p>
            <a:r>
              <a:rPr lang="nb-NO" sz="2000" dirty="0">
                <a:latin typeface="+mj-lt"/>
                <a:cs typeface="Arial" pitchFamily="34" charset="0"/>
                <a:hlinkClick r:id="rId2"/>
              </a:rPr>
              <a:t>https://kidsakoder.no</a:t>
            </a:r>
            <a:endParaRPr lang="nb-NO" sz="2000" dirty="0">
              <a:latin typeface="+mj-lt"/>
              <a:cs typeface="Arial" pitchFamily="34" charset="0"/>
            </a:endParaRPr>
          </a:p>
          <a:p>
            <a:endParaRPr lang="nb-NO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7899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7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Scratch</a:t>
            </a:r>
            <a:endParaRPr lang="nb-NO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>
                <a:cs typeface="Arial" pitchFamily="34" charset="0"/>
              </a:rPr>
              <a:t>Grafisk programmeringsspråk</a:t>
            </a:r>
          </a:p>
          <a:p>
            <a:r>
              <a:rPr lang="nb-NO" sz="2000" dirty="0">
                <a:cs typeface="Arial" pitchFamily="34" charset="0"/>
              </a:rPr>
              <a:t>Passende for barn og unge</a:t>
            </a:r>
          </a:p>
          <a:p>
            <a:r>
              <a:rPr lang="nb-NO" sz="2000" dirty="0">
                <a:cs typeface="Arial" pitchFamily="34" charset="0"/>
              </a:rPr>
              <a:t>Minner om </a:t>
            </a:r>
            <a:r>
              <a:rPr lang="nb-NO" sz="2000" dirty="0" err="1">
                <a:cs typeface="Arial" pitchFamily="34" charset="0"/>
              </a:rPr>
              <a:t>micro:bit</a:t>
            </a:r>
            <a:r>
              <a:rPr lang="nb-NO" sz="2000" dirty="0">
                <a:cs typeface="Arial" pitchFamily="34" charset="0"/>
              </a:rPr>
              <a:t> </a:t>
            </a:r>
            <a:r>
              <a:rPr lang="nb-NO" sz="2000" dirty="0">
                <a:cs typeface="Arial" pitchFamily="34" charset="0"/>
                <a:hlinkClick r:id="rId2"/>
              </a:rPr>
              <a:t>https://microbit.org/guide/quick/</a:t>
            </a:r>
            <a:endParaRPr lang="nb-NO" sz="2000" dirty="0">
              <a:cs typeface="Arial" pitchFamily="34" charset="0"/>
            </a:endParaRPr>
          </a:p>
          <a:p>
            <a:r>
              <a:rPr lang="nb-NO" sz="2000" dirty="0">
                <a:cs typeface="Arial" pitchFamily="34" charset="0"/>
              </a:rPr>
              <a:t>Har mange mekanismer som finnes i “ordentlige” programmeringsspråk</a:t>
            </a:r>
          </a:p>
          <a:p>
            <a:r>
              <a:rPr lang="nb-NO" sz="2000" dirty="0">
                <a:cs typeface="Arial" pitchFamily="34" charset="0"/>
              </a:rPr>
              <a:t>Kan installeres på egen PC</a:t>
            </a:r>
          </a:p>
          <a:p>
            <a:r>
              <a:rPr lang="nb-NO" sz="2000" dirty="0">
                <a:cs typeface="Arial" pitchFamily="34" charset="0"/>
              </a:rPr>
              <a:t>Kan kjøres via en nettleser (Krever Flash)</a:t>
            </a:r>
          </a:p>
          <a:p>
            <a:pPr lvl="1"/>
            <a:r>
              <a:rPr lang="nb-NO" sz="2000" dirty="0">
                <a:cs typeface="Arial" pitchFamily="34" charset="0"/>
              </a:rPr>
              <a:t>Programmer kan lagres på egen disk </a:t>
            </a:r>
          </a:p>
          <a:p>
            <a:r>
              <a:rPr lang="nb-NO" sz="2000" dirty="0">
                <a:latin typeface="Arial" pitchFamily="34" charset="0"/>
                <a:cs typeface="Arial" pitchFamily="34" charset="0"/>
                <a:hlinkClick r:id="rId3"/>
              </a:rPr>
              <a:t>https://scratch.mit.edu/</a:t>
            </a:r>
            <a:endParaRPr lang="nb-NO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nb-NO" sz="2000" dirty="0">
                <a:latin typeface="Arial" pitchFamily="34" charset="0"/>
                <a:cs typeface="Arial" pitchFamily="34" charset="0"/>
              </a:rPr>
              <a:t>Velg programmering fra menyen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8088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8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Scratch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190212E-812A-4664-A028-4178E8DE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53685"/>
            <a:ext cx="6694140" cy="5499515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1DE5EE30-D827-4112-BEEE-4A39507E5EFB}"/>
              </a:ext>
            </a:extLst>
          </p:cNvPr>
          <p:cNvGrpSpPr/>
          <p:nvPr/>
        </p:nvGrpSpPr>
        <p:grpSpPr>
          <a:xfrm>
            <a:off x="184373" y="2582826"/>
            <a:ext cx="2479447" cy="811722"/>
            <a:chOff x="796344" y="2845030"/>
            <a:chExt cx="2479447" cy="811722"/>
          </a:xfrm>
        </p:grpSpPr>
        <p:cxnSp>
          <p:nvCxnSpPr>
            <p:cNvPr id="4" name="Rett pilkobling 3">
              <a:extLst>
                <a:ext uri="{FF2B5EF4-FFF2-40B4-BE49-F238E27FC236}">
                  <a16:creationId xmlns:a16="http://schemas.microsoft.com/office/drawing/2014/main" id="{14BA8C9D-99D0-4BE8-BF65-8455488F4203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1552428" y="2845030"/>
              <a:ext cx="1723363" cy="44239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073BAC59-8A42-44DA-A6BD-AB2787AA9D5A}"/>
                </a:ext>
              </a:extLst>
            </p:cNvPr>
            <p:cNvSpPr txBox="1"/>
            <p:nvPr/>
          </p:nvSpPr>
          <p:spPr>
            <a:xfrm>
              <a:off x="796344" y="328742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Scene</a:t>
              </a:r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4A82185E-9387-4CEA-A769-245B1E90CA35}"/>
              </a:ext>
            </a:extLst>
          </p:cNvPr>
          <p:cNvGrpSpPr/>
          <p:nvPr/>
        </p:nvGrpSpPr>
        <p:grpSpPr>
          <a:xfrm>
            <a:off x="3304964" y="1758391"/>
            <a:ext cx="1858169" cy="837244"/>
            <a:chOff x="3304964" y="1758391"/>
            <a:chExt cx="1858169" cy="837244"/>
          </a:xfrm>
        </p:grpSpPr>
        <p:cxnSp>
          <p:nvCxnSpPr>
            <p:cNvPr id="15" name="Rett pilkobling 14">
              <a:extLst>
                <a:ext uri="{FF2B5EF4-FFF2-40B4-BE49-F238E27FC236}">
                  <a16:creationId xmlns:a16="http://schemas.microsoft.com/office/drawing/2014/main" id="{638C012A-6486-4CE6-A64D-044F64707A21}"/>
                </a:ext>
              </a:extLst>
            </p:cNvPr>
            <p:cNvCxnSpPr>
              <a:cxnSpLocks/>
            </p:cNvCxnSpPr>
            <p:nvPr/>
          </p:nvCxnSpPr>
          <p:spPr>
            <a:xfrm>
              <a:off x="4371045" y="2102125"/>
              <a:ext cx="792088" cy="49351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49D09A52-8015-435E-867C-D8897A519801}"/>
                </a:ext>
              </a:extLst>
            </p:cNvPr>
            <p:cNvSpPr txBox="1"/>
            <p:nvPr/>
          </p:nvSpPr>
          <p:spPr>
            <a:xfrm>
              <a:off x="3304964" y="1758391"/>
              <a:ext cx="1856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Kommandoer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4B9EB76A-7869-4442-91F3-32B2796CFCF8}"/>
              </a:ext>
            </a:extLst>
          </p:cNvPr>
          <p:cNvGrpSpPr/>
          <p:nvPr/>
        </p:nvGrpSpPr>
        <p:grpSpPr>
          <a:xfrm>
            <a:off x="6106245" y="519212"/>
            <a:ext cx="1512168" cy="1470181"/>
            <a:chOff x="6106245" y="519212"/>
            <a:chExt cx="1512168" cy="1470181"/>
          </a:xfrm>
        </p:grpSpPr>
        <p:cxnSp>
          <p:nvCxnSpPr>
            <p:cNvPr id="20" name="Rett pilkobling 19">
              <a:extLst>
                <a:ext uri="{FF2B5EF4-FFF2-40B4-BE49-F238E27FC236}">
                  <a16:creationId xmlns:a16="http://schemas.microsoft.com/office/drawing/2014/main" id="{A0CA3B90-7D25-4431-8BE6-974944D53D79}"/>
                </a:ext>
              </a:extLst>
            </p:cNvPr>
            <p:cNvCxnSpPr>
              <a:cxnSpLocks/>
            </p:cNvCxnSpPr>
            <p:nvPr/>
          </p:nvCxnSpPr>
          <p:spPr>
            <a:xfrm>
              <a:off x="6660232" y="1173934"/>
              <a:ext cx="720080" cy="81545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Sylinder 23">
              <a:extLst>
                <a:ext uri="{FF2B5EF4-FFF2-40B4-BE49-F238E27FC236}">
                  <a16:creationId xmlns:a16="http://schemas.microsoft.com/office/drawing/2014/main" id="{F73F7EC3-4C2C-474A-8278-A9405C29273A}"/>
                </a:ext>
              </a:extLst>
            </p:cNvPr>
            <p:cNvSpPr txBox="1"/>
            <p:nvPr/>
          </p:nvSpPr>
          <p:spPr>
            <a:xfrm>
              <a:off x="6106245" y="519212"/>
              <a:ext cx="15121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Hjelp og</a:t>
              </a:r>
              <a:br>
                <a:rPr lang="nb-NO" dirty="0">
                  <a:solidFill>
                    <a:srgbClr val="00B050"/>
                  </a:solidFill>
                </a:rPr>
              </a:br>
              <a:r>
                <a:rPr lang="nb-NO" dirty="0">
                  <a:solidFill>
                    <a:srgbClr val="00B050"/>
                  </a:solidFill>
                </a:rPr>
                <a:t>prosjekter</a:t>
              </a:r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ED72BF49-5DE7-4EB7-93B9-42332001D32A}"/>
              </a:ext>
            </a:extLst>
          </p:cNvPr>
          <p:cNvGrpSpPr/>
          <p:nvPr/>
        </p:nvGrpSpPr>
        <p:grpSpPr>
          <a:xfrm>
            <a:off x="1619673" y="1717671"/>
            <a:ext cx="3542263" cy="646331"/>
            <a:chOff x="3404498" y="1758391"/>
            <a:chExt cx="3475364" cy="646331"/>
          </a:xfrm>
        </p:grpSpPr>
        <p:cxnSp>
          <p:nvCxnSpPr>
            <p:cNvPr id="29" name="Rett pilkobling 28">
              <a:extLst>
                <a:ext uri="{FF2B5EF4-FFF2-40B4-BE49-F238E27FC236}">
                  <a16:creationId xmlns:a16="http://schemas.microsoft.com/office/drawing/2014/main" id="{3F9C926A-703A-4089-960F-6598772EC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6137" y="2030113"/>
              <a:ext cx="2173725" cy="6547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Sylinder 29">
              <a:extLst>
                <a:ext uri="{FF2B5EF4-FFF2-40B4-BE49-F238E27FC236}">
                  <a16:creationId xmlns:a16="http://schemas.microsoft.com/office/drawing/2014/main" id="{66B4440B-8CF8-47AC-926E-A31FE814C4E5}"/>
                </a:ext>
              </a:extLst>
            </p:cNvPr>
            <p:cNvSpPr txBox="1"/>
            <p:nvPr/>
          </p:nvSpPr>
          <p:spPr>
            <a:xfrm>
              <a:off x="3404498" y="1758391"/>
              <a:ext cx="1587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Kommando-kategorier</a:t>
              </a:r>
            </a:p>
          </p:txBody>
        </p:sp>
      </p:grp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C0E818D1-EC43-48B6-BE5D-BFEFDCF14808}"/>
              </a:ext>
            </a:extLst>
          </p:cNvPr>
          <p:cNvGrpSpPr/>
          <p:nvPr/>
        </p:nvGrpSpPr>
        <p:grpSpPr>
          <a:xfrm>
            <a:off x="4604450" y="804602"/>
            <a:ext cx="2275019" cy="721560"/>
            <a:chOff x="5508104" y="1866553"/>
            <a:chExt cx="2275019" cy="721560"/>
          </a:xfrm>
        </p:grpSpPr>
        <p:cxnSp>
          <p:nvCxnSpPr>
            <p:cNvPr id="34" name="Rett pilkobling 33">
              <a:extLst>
                <a:ext uri="{FF2B5EF4-FFF2-40B4-BE49-F238E27FC236}">
                  <a16:creationId xmlns:a16="http://schemas.microsoft.com/office/drawing/2014/main" id="{F30CABA3-CDA6-4F28-9517-085DEE56E5BA}"/>
                </a:ext>
              </a:extLst>
            </p:cNvPr>
            <p:cNvCxnSpPr>
              <a:cxnSpLocks/>
            </p:cNvCxnSpPr>
            <p:nvPr/>
          </p:nvCxnSpPr>
          <p:spPr>
            <a:xfrm>
              <a:off x="6270955" y="2033374"/>
              <a:ext cx="1512168" cy="55473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kstSylinder 34">
              <a:extLst>
                <a:ext uri="{FF2B5EF4-FFF2-40B4-BE49-F238E27FC236}">
                  <a16:creationId xmlns:a16="http://schemas.microsoft.com/office/drawing/2014/main" id="{53B648A5-76CE-4030-BC04-F5116CA398F0}"/>
                </a:ext>
              </a:extLst>
            </p:cNvPr>
            <p:cNvSpPr txBox="1"/>
            <p:nvPr/>
          </p:nvSpPr>
          <p:spPr>
            <a:xfrm>
              <a:off x="5508104" y="1866553"/>
              <a:ext cx="15121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Skjul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77434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F93F-F18F-45AE-9FAB-CB845E81C241}" type="slidenum">
              <a:rPr lang="nb-NO"/>
              <a:pPr/>
              <a:t>9</a:t>
            </a:fld>
            <a:endParaRPr lang="nb-NO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Scratch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CD571AF-E21C-4D02-B4FC-8DB87BE8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07" y="1278884"/>
            <a:ext cx="7341997" cy="5517232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7A3E96F8-6F91-461D-840C-58D97C56FDDE}"/>
              </a:ext>
            </a:extLst>
          </p:cNvPr>
          <p:cNvGrpSpPr/>
          <p:nvPr/>
        </p:nvGrpSpPr>
        <p:grpSpPr>
          <a:xfrm>
            <a:off x="6444208" y="2624654"/>
            <a:ext cx="1930289" cy="548699"/>
            <a:chOff x="6444208" y="2624654"/>
            <a:chExt cx="1930289" cy="548699"/>
          </a:xfrm>
        </p:grpSpPr>
        <p:cxnSp>
          <p:nvCxnSpPr>
            <p:cNvPr id="22" name="Rett pilkobling 21">
              <a:extLst>
                <a:ext uri="{FF2B5EF4-FFF2-40B4-BE49-F238E27FC236}">
                  <a16:creationId xmlns:a16="http://schemas.microsoft.com/office/drawing/2014/main" id="{E1941BBE-368B-4967-AB71-2A6DE294E5F9}"/>
                </a:ext>
              </a:extLst>
            </p:cNvPr>
            <p:cNvCxnSpPr>
              <a:cxnSpLocks/>
            </p:cNvCxnSpPr>
            <p:nvPr/>
          </p:nvCxnSpPr>
          <p:spPr>
            <a:xfrm>
              <a:off x="6444208" y="3173353"/>
              <a:ext cx="129614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Sylinder 25">
              <a:extLst>
                <a:ext uri="{FF2B5EF4-FFF2-40B4-BE49-F238E27FC236}">
                  <a16:creationId xmlns:a16="http://schemas.microsoft.com/office/drawing/2014/main" id="{094C98C1-498B-40CC-A81E-32A62DF37CF3}"/>
                </a:ext>
              </a:extLst>
            </p:cNvPr>
            <p:cNvSpPr txBox="1"/>
            <p:nvPr/>
          </p:nvSpPr>
          <p:spPr>
            <a:xfrm>
              <a:off x="6862329" y="262465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Dra!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5AA2335D-CDEC-4013-A480-3C6C24663788}"/>
              </a:ext>
            </a:extLst>
          </p:cNvPr>
          <p:cNvGrpSpPr/>
          <p:nvPr/>
        </p:nvGrpSpPr>
        <p:grpSpPr>
          <a:xfrm>
            <a:off x="6412953" y="3498295"/>
            <a:ext cx="2263502" cy="369332"/>
            <a:chOff x="6214257" y="2624654"/>
            <a:chExt cx="2263502" cy="369332"/>
          </a:xfrm>
        </p:grpSpPr>
        <p:cxnSp>
          <p:nvCxnSpPr>
            <p:cNvPr id="9" name="Rett pilkobling 8">
              <a:extLst>
                <a:ext uri="{FF2B5EF4-FFF2-40B4-BE49-F238E27FC236}">
                  <a16:creationId xmlns:a16="http://schemas.microsoft.com/office/drawing/2014/main" id="{3233D98A-CD73-4038-A098-4E34197269F5}"/>
                </a:ext>
              </a:extLst>
            </p:cNvPr>
            <p:cNvCxnSpPr>
              <a:cxnSpLocks/>
            </p:cNvCxnSpPr>
            <p:nvPr/>
          </p:nvCxnSpPr>
          <p:spPr>
            <a:xfrm>
              <a:off x="6214257" y="2993986"/>
              <a:ext cx="129614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F3B3E4B9-37A1-4A31-A2EF-4E43BE4271D3}"/>
                </a:ext>
              </a:extLst>
            </p:cNvPr>
            <p:cNvSpPr txBox="1"/>
            <p:nvPr/>
          </p:nvSpPr>
          <p:spPr>
            <a:xfrm>
              <a:off x="6706054" y="2624654"/>
              <a:ext cx="1771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>
                  <a:solidFill>
                    <a:srgbClr val="00B050"/>
                  </a:solidFill>
                </a:rPr>
                <a:t>Dra tilbake!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1363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iApowerpoint mal blå engelsk">
  <a:themeElements>
    <a:clrScheme name="UIA-presentasjon_eng 1">
      <a:dk1>
        <a:srgbClr val="000000"/>
      </a:dk1>
      <a:lt1>
        <a:srgbClr val="FFFFFF"/>
      </a:lt1>
      <a:dk2>
        <a:srgbClr val="00759A"/>
      </a:dk2>
      <a:lt2>
        <a:srgbClr val="727A7F"/>
      </a:lt2>
      <a:accent1>
        <a:srgbClr val="8AB0C6"/>
      </a:accent1>
      <a:accent2>
        <a:srgbClr val="91785B"/>
      </a:accent2>
      <a:accent3>
        <a:srgbClr val="FFFFFF"/>
      </a:accent3>
      <a:accent4>
        <a:srgbClr val="000000"/>
      </a:accent4>
      <a:accent5>
        <a:srgbClr val="C4D4DF"/>
      </a:accent5>
      <a:accent6>
        <a:srgbClr val="836C52"/>
      </a:accent6>
      <a:hlink>
        <a:srgbClr val="EC7A08"/>
      </a:hlink>
      <a:folHlink>
        <a:srgbClr val="C60C30"/>
      </a:folHlink>
    </a:clrScheme>
    <a:fontScheme name="UIA-presentasjon_e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IA-presentasjon_eng 1">
        <a:dk1>
          <a:srgbClr val="000000"/>
        </a:dk1>
        <a:lt1>
          <a:srgbClr val="FFFFFF"/>
        </a:lt1>
        <a:dk2>
          <a:srgbClr val="00759A"/>
        </a:dk2>
        <a:lt2>
          <a:srgbClr val="727A7F"/>
        </a:lt2>
        <a:accent1>
          <a:srgbClr val="8AB0C6"/>
        </a:accent1>
        <a:accent2>
          <a:srgbClr val="91785B"/>
        </a:accent2>
        <a:accent3>
          <a:srgbClr val="FFFFFF"/>
        </a:accent3>
        <a:accent4>
          <a:srgbClr val="000000"/>
        </a:accent4>
        <a:accent5>
          <a:srgbClr val="C4D4DF"/>
        </a:accent5>
        <a:accent6>
          <a:srgbClr val="836C52"/>
        </a:accent6>
        <a:hlink>
          <a:srgbClr val="EC7A08"/>
        </a:hlink>
        <a:folHlink>
          <a:srgbClr val="C60C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759A"/>
    </a:dk2>
    <a:lt2>
      <a:srgbClr val="727A7F"/>
    </a:lt2>
    <a:accent1>
      <a:srgbClr val="00759A"/>
    </a:accent1>
    <a:accent2>
      <a:srgbClr val="91785B"/>
    </a:accent2>
    <a:accent3>
      <a:srgbClr val="FFFFFF"/>
    </a:accent3>
    <a:accent4>
      <a:srgbClr val="000000"/>
    </a:accent4>
    <a:accent5>
      <a:srgbClr val="AABDCA"/>
    </a:accent5>
    <a:accent6>
      <a:srgbClr val="836C52"/>
    </a:accent6>
    <a:hlink>
      <a:srgbClr val="EC7A08"/>
    </a:hlink>
    <a:folHlink>
      <a:srgbClr val="C60C3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df5564-c16f-48f2-80c8-ada8b386b33d"/>
    <FunksjonTaxHTField0 xmlns="db12a32c-0d5c-40e6-ae48-5b9b94a66f8d">
      <Terms xmlns="http://schemas.microsoft.com/office/infopath/2007/PartnerControls"/>
    </FunksjonTaxHTField0>
    <DokumenttypeTaxHTField0 xmlns="db12a32c-0d5c-40e6-ae48-5b9b94a66f8d">
      <Terms xmlns="http://schemas.microsoft.com/office/infopath/2007/PartnerControls"/>
    </DokumenttypeTaxHTField0>
    <M_x00f8_tedato xmlns="db12a32c-0d5c-40e6-ae48-5b9b94a66f8d" xsi:nil="true"/>
    <TaxKeywordTaxHTField xmlns="bddf5564-c16f-48f2-80c8-ada8b386b33d">
      <Terms xmlns="http://schemas.microsoft.com/office/infopath/2007/PartnerControls"/>
    </TaxKeywordTaxHTField>
    <_dlc_DocId xmlns="bddf5564-c16f-48f2-80c8-ada8b386b33d">DOKUMENT-43-1300</_dlc_DocId>
    <_dlc_DocIdUrl xmlns="bddf5564-c16f-48f2-80c8-ada8b386b33d">
      <Url>https://intra.uia.no/InfoService/dokumentsenter/_layouts/DocIdRedir.aspx?ID=DOKUMENT-43-1300</Url>
      <Description>DOKUMENT-43-1300</Description>
    </_dlc_DocIdUrl>
    <Visningskateogori xmlns="db12a32c-0d5c-40e6-ae48-5b9b94a66f8d" xsi:nil="true"/>
    <Utl_x00f8_psdato xmlns="db12a32c-0d5c-40e6-ae48-5b9b94a66f8d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D9099D5622294C83497A52EF3F05BA" ma:contentTypeVersion="35" ma:contentTypeDescription="Opprett et nytt dokument." ma:contentTypeScope="" ma:versionID="37e293bba05fd98efb39037d0aca4bb4">
  <xsd:schema xmlns:xsd="http://www.w3.org/2001/XMLSchema" xmlns:xs="http://www.w3.org/2001/XMLSchema" xmlns:p="http://schemas.microsoft.com/office/2006/metadata/properties" xmlns:ns1="http://schemas.microsoft.com/sharepoint/v3" xmlns:ns2="db12a32c-0d5c-40e6-ae48-5b9b94a66f8d" xmlns:ns3="bddf5564-c16f-48f2-80c8-ada8b386b33d" targetNamespace="http://schemas.microsoft.com/office/2006/metadata/properties" ma:root="true" ma:fieldsID="9c3fb51a8411d14d19497ef97cc907a3" ns1:_="" ns2:_="" ns3:_="">
    <xsd:import namespace="http://schemas.microsoft.com/sharepoint/v3"/>
    <xsd:import namespace="db12a32c-0d5c-40e6-ae48-5b9b94a66f8d"/>
    <xsd:import namespace="bddf5564-c16f-48f2-80c8-ada8b386b33d"/>
    <xsd:element name="properties">
      <xsd:complexType>
        <xsd:sequence>
          <xsd:element name="documentManagement">
            <xsd:complexType>
              <xsd:all>
                <xsd:element ref="ns2:M_x00f8_tedato" minOccurs="0"/>
                <xsd:element ref="ns2:Utl_x00f8_psdato" minOccurs="0"/>
                <xsd:element ref="ns2:Visningskateogori" minOccurs="0"/>
                <xsd:element ref="ns3:_dlc_DocId" minOccurs="0"/>
                <xsd:element ref="ns3:_dlc_DocIdUrl" minOccurs="0"/>
                <xsd:element ref="ns3:_dlc_DocIdPersistId" minOccurs="0"/>
                <xsd:element ref="ns1:PublishingStartDate" minOccurs="0"/>
                <xsd:element ref="ns1:PublishingExpirationDate" minOccurs="0"/>
                <xsd:element ref="ns3:TaxCatchAll" minOccurs="0"/>
                <xsd:element ref="ns3:TaxCatchAllLabel" minOccurs="0"/>
                <xsd:element ref="ns2:DokumenttypeTaxHTField0" minOccurs="0"/>
                <xsd:element ref="ns2:FunksjonTaxHTField0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Planlagt startdato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Planlagt utløpsdato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2a32c-0d5c-40e6-ae48-5b9b94a66f8d" elementFormDefault="qualified">
    <xsd:import namespace="http://schemas.microsoft.com/office/2006/documentManagement/types"/>
    <xsd:import namespace="http://schemas.microsoft.com/office/infopath/2007/PartnerControls"/>
    <xsd:element name="M_x00f8_tedato" ma:index="4" nillable="true" ma:displayName="Møtedato" ma:description="For møtedokumenter; innkalling, referat og saksvedlegg, oppgi dato for møte. Brukes til å sortere møtedokumenter" ma:format="DateOnly" ma:indexed="true" ma:internalName="M_x00f8_tedato">
      <xsd:simpleType>
        <xsd:restriction base="dms:DateTime"/>
      </xsd:simpleType>
    </xsd:element>
    <xsd:element name="Utl_x00f8_psdato" ma:index="6" nillable="true" ma:displayName="Utløpsdato" ma:description="Fyll ut utløpsdato for dokumenter som må endres. Du kan varsles via RSS" ma:format="DateOnly" ma:indexed="true" ma:internalName="Utl_x00f8_psdato">
      <xsd:simpleType>
        <xsd:restriction base="dms:DateTime"/>
      </xsd:simpleType>
    </xsd:element>
    <xsd:element name="Visningskateogori" ma:index="7" nillable="true" ma:displayName="Visningskateogori" ma:description="Dersom du har behov for ulike type visninger på Info &amp; Service - velg kategori, eller hopp over kolonnen (feltet)" ma:format="Dropdown" ma:internalName="Visningskateogori">
      <xsd:simpleType>
        <xsd:restriction base="dms:Choice">
          <xsd:enumeration value="Gjeldende"/>
          <xsd:enumeration value="Historisk"/>
        </xsd:restriction>
      </xsd:simpleType>
    </xsd:element>
    <xsd:element name="DokumenttypeTaxHTField0" ma:index="15" nillable="true" ma:taxonomy="true" ma:internalName="DokumenttypeTaxHTField0" ma:taxonomyFieldName="Dokumenttype" ma:displayName="Dokumenttype" ma:default="" ma:fieldId="{a29f4304-2213-4160-b44a-629174781308}" ma:taxonomyMulti="true" ma:sspId="3234c18a-ba22-463b-85f5-c672730a17e7" ma:termSetId="bd56cb9a-e8da-4632-90c9-847dc57b6b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unksjonTaxHTField0" ma:index="17" nillable="true" ma:taxonomy="true" ma:internalName="FunksjonTaxHTField0" ma:taxonomyFieldName="Funksjon" ma:displayName="Funksjon" ma:default="" ma:fieldId="{73e08114-f603-4be0-9620-d7610d9adbea}" ma:taxonomyMulti="true" ma:sspId="3234c18a-ba22-463b-85f5-c672730a17e7" ma:termSetId="631b827c-26f6-4afb-8f2d-d8584cd319d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f5564-c16f-48f2-80c8-ada8b386b33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Global taksonomikolonne" ma:hidden="true" ma:list="{a2742bbc-8710-4368-b55e-03818a72d1f1}" ma:internalName="TaxCatchAll" ma:showField="CatchAllData" ma:web="bddf5564-c16f-48f2-80c8-ada8b386b3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Global taksonomikolonne1" ma:hidden="true" ma:list="{a2742bbc-8710-4368-b55e-03818a72d1f1}" ma:internalName="TaxCatchAllLabel" ma:readOnly="true" ma:showField="CatchAllDataLabel" ma:web="bddf5564-c16f-48f2-80c8-ada8b386b3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Nøkkelord" ma:fieldId="{23f27201-bee3-471e-b2e7-b64fd8b7ca38}" ma:taxonomyMulti="true" ma:sspId="e7f5c15d-86ca-418f-9ff8-e042f8001e5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77E9C77-32E9-4C8D-BAD0-9AE33CCE67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4025FF-A238-48C9-A677-F7F54EC3ADB4}">
  <ds:schemaRefs>
    <ds:schemaRef ds:uri="http://purl.org/dc/terms/"/>
    <ds:schemaRef ds:uri="bddf5564-c16f-48f2-80c8-ada8b386b33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b12a32c-0d5c-40e6-ae48-5b9b94a66f8d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3F60DF-9A45-4549-8423-09E590141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b12a32c-0d5c-40e6-ae48-5b9b94a66f8d"/>
    <ds:schemaRef ds:uri="bddf5564-c16f-48f2-80c8-ada8b386b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80C1729-6964-45B0-BADC-5FD6E5D528D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UiApowerpoint mal blå engelsk</Template>
  <TotalTime>2544</TotalTime>
  <Words>1224</Words>
  <Application>Microsoft Office PowerPoint</Application>
  <PresentationFormat>Skjermfremvisning (4:3)</PresentationFormat>
  <Paragraphs>247</Paragraphs>
  <Slides>49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2" baseType="lpstr">
      <vt:lpstr>Arial</vt:lpstr>
      <vt:lpstr>Verdana</vt:lpstr>
      <vt:lpstr>UiApowerpoint mal blå engelsk</vt:lpstr>
      <vt:lpstr>Programmering med Scratch</vt:lpstr>
      <vt:lpstr>Dagens program</vt:lpstr>
      <vt:lpstr>Nils Kristian Hansen</vt:lpstr>
      <vt:lpstr>Hva er programmering</vt:lpstr>
      <vt:lpstr>Hvorfor programmering</vt:lpstr>
      <vt:lpstr>Lær kidsa koding</vt:lpstr>
      <vt:lpstr>Scratch</vt:lpstr>
      <vt:lpstr>Scratch</vt:lpstr>
      <vt:lpstr>Scratch</vt:lpstr>
      <vt:lpstr>Scratch</vt:lpstr>
      <vt:lpstr>Scratch</vt:lpstr>
      <vt:lpstr>Scratch</vt:lpstr>
      <vt:lpstr>Scratch</vt:lpstr>
      <vt:lpstr>Oppgave 1</vt:lpstr>
      <vt:lpstr>Oppgave 2</vt:lpstr>
      <vt:lpstr>Oppgave 2, dårlig løsning</vt:lpstr>
      <vt:lpstr>Oppgave 2, god løsning</vt:lpstr>
      <vt:lpstr>Oppgave 3</vt:lpstr>
      <vt:lpstr>Figuregenskaper</vt:lpstr>
      <vt:lpstr>Oppgave 4</vt:lpstr>
      <vt:lpstr>Kommunikasjon</vt:lpstr>
      <vt:lpstr>Kommunikasjon</vt:lpstr>
      <vt:lpstr>Oppgave 5</vt:lpstr>
      <vt:lpstr>Kommunikasjon</vt:lpstr>
      <vt:lpstr>Oppgave 6</vt:lpstr>
      <vt:lpstr>Betingelser</vt:lpstr>
      <vt:lpstr>Oppgave 7</vt:lpstr>
      <vt:lpstr>Koordinater</vt:lpstr>
      <vt:lpstr>Koordinater</vt:lpstr>
      <vt:lpstr>Oppgave 8</vt:lpstr>
      <vt:lpstr>Flere figurer</vt:lpstr>
      <vt:lpstr>Flere figurer</vt:lpstr>
      <vt:lpstr>Flere figurer</vt:lpstr>
      <vt:lpstr>Flere figurer</vt:lpstr>
      <vt:lpstr>Variabler</vt:lpstr>
      <vt:lpstr>Variabler</vt:lpstr>
      <vt:lpstr>Oppgave storprosjekt</vt:lpstr>
      <vt:lpstr>Oppgave storprosjekt</vt:lpstr>
      <vt:lpstr>Oppgave storprosjekt</vt:lpstr>
      <vt:lpstr>Oppgave storprosjekt</vt:lpstr>
      <vt:lpstr>Oppgave storprosjekt</vt:lpstr>
      <vt:lpstr>Oppgave storprosjekt</vt:lpstr>
      <vt:lpstr>Oppgave storprosjekt</vt:lpstr>
      <vt:lpstr>Oppgave storprosjekt</vt:lpstr>
      <vt:lpstr>Ressurser</vt:lpstr>
      <vt:lpstr>Ressurser</vt:lpstr>
      <vt:lpstr>Ressurser</vt:lpstr>
      <vt:lpstr>Ressurser</vt:lpstr>
      <vt:lpstr>Ressurser</vt:lpstr>
    </vt:vector>
  </TitlesOfParts>
  <Company>Universitetet i 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and evaluating mathematical games</dc:title>
  <dc:creator>Lokal admin</dc:creator>
  <cp:lastModifiedBy>Nils Kristian Hansen</cp:lastModifiedBy>
  <cp:revision>243</cp:revision>
  <cp:lastPrinted>2019-10-07T08:37:00Z</cp:lastPrinted>
  <dcterms:created xsi:type="dcterms:W3CDTF">2012-06-19T06:21:48Z</dcterms:created>
  <dcterms:modified xsi:type="dcterms:W3CDTF">2019-10-07T09:06:20Z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. by">
    <vt:lpwstr>addpoint.no</vt:lpwstr>
  </property>
  <property fmtid="{D5CDD505-2E9C-101B-9397-08002B2CF9AE}" pid="3" name="ContentTypeId">
    <vt:lpwstr>0x01010053D9099D5622294C83497A52EF3F05BA</vt:lpwstr>
  </property>
  <property fmtid="{D5CDD505-2E9C-101B-9397-08002B2CF9AE}" pid="4" name="_dlc_DocIdItemGuid">
    <vt:lpwstr>536e3049-e370-4e2e-a04b-d2d62af34999</vt:lpwstr>
  </property>
  <property fmtid="{D5CDD505-2E9C-101B-9397-08002B2CF9AE}" pid="5" name="Dokumenttype">
    <vt:lpwstr/>
  </property>
  <property fmtid="{D5CDD505-2E9C-101B-9397-08002B2CF9AE}" pid="6" name="TaxKeyword">
    <vt:lpwstr/>
  </property>
  <property fmtid="{D5CDD505-2E9C-101B-9397-08002B2CF9AE}" pid="7" name="Funksjon">
    <vt:lpwstr/>
  </property>
  <property fmtid="{D5CDD505-2E9C-101B-9397-08002B2CF9AE}" pid="8" name="MSIP_Label_92684840-629b-41cd-9b8c-5e9eea511f17_Enabled">
    <vt:lpwstr>True</vt:lpwstr>
  </property>
  <property fmtid="{D5CDD505-2E9C-101B-9397-08002B2CF9AE}" pid="9" name="MSIP_Label_92684840-629b-41cd-9b8c-5e9eea511f17_SiteId">
    <vt:lpwstr>8482881e-3699-4b3f-b135-cf4800bc1efb</vt:lpwstr>
  </property>
  <property fmtid="{D5CDD505-2E9C-101B-9397-08002B2CF9AE}" pid="10" name="MSIP_Label_92684840-629b-41cd-9b8c-5e9eea511f17_Owner">
    <vt:lpwstr>nilskh@uia.no</vt:lpwstr>
  </property>
  <property fmtid="{D5CDD505-2E9C-101B-9397-08002B2CF9AE}" pid="11" name="MSIP_Label_92684840-629b-41cd-9b8c-5e9eea511f17_SetDate">
    <vt:lpwstr>2018-10-16T07:33:19.1082253Z</vt:lpwstr>
  </property>
  <property fmtid="{D5CDD505-2E9C-101B-9397-08002B2CF9AE}" pid="12" name="MSIP_Label_92684840-629b-41cd-9b8c-5e9eea511f17_Name">
    <vt:lpwstr>Internal</vt:lpwstr>
  </property>
  <property fmtid="{D5CDD505-2E9C-101B-9397-08002B2CF9AE}" pid="13" name="MSIP_Label_92684840-629b-41cd-9b8c-5e9eea511f17_Application">
    <vt:lpwstr>Microsoft Azure Information Protection</vt:lpwstr>
  </property>
  <property fmtid="{D5CDD505-2E9C-101B-9397-08002B2CF9AE}" pid="14" name="MSIP_Label_92684840-629b-41cd-9b8c-5e9eea511f17_Extended_MSFT_Method">
    <vt:lpwstr>Automatic</vt:lpwstr>
  </property>
  <property fmtid="{D5CDD505-2E9C-101B-9397-08002B2CF9AE}" pid="15" name="MSIP_Label_b4114459-e220-4ae9-b339-4ebe6008cdd4_Enabled">
    <vt:lpwstr>True</vt:lpwstr>
  </property>
  <property fmtid="{D5CDD505-2E9C-101B-9397-08002B2CF9AE}" pid="16" name="MSIP_Label_b4114459-e220-4ae9-b339-4ebe6008cdd4_SiteId">
    <vt:lpwstr>8482881e-3699-4b3f-b135-cf4800bc1efb</vt:lpwstr>
  </property>
  <property fmtid="{D5CDD505-2E9C-101B-9397-08002B2CF9AE}" pid="17" name="MSIP_Label_b4114459-e220-4ae9-b339-4ebe6008cdd4_Owner">
    <vt:lpwstr>nilskh@uia.no</vt:lpwstr>
  </property>
  <property fmtid="{D5CDD505-2E9C-101B-9397-08002B2CF9AE}" pid="18" name="MSIP_Label_b4114459-e220-4ae9-b339-4ebe6008cdd4_SetDate">
    <vt:lpwstr>2018-10-16T07:33:19.1082253Z</vt:lpwstr>
  </property>
  <property fmtid="{D5CDD505-2E9C-101B-9397-08002B2CF9AE}" pid="19" name="MSIP_Label_b4114459-e220-4ae9-b339-4ebe6008cdd4_Name">
    <vt:lpwstr>Normal</vt:lpwstr>
  </property>
  <property fmtid="{D5CDD505-2E9C-101B-9397-08002B2CF9AE}" pid="20" name="MSIP_Label_b4114459-e220-4ae9-b339-4ebe6008cdd4_Application">
    <vt:lpwstr>Microsoft Azure Information Protection</vt:lpwstr>
  </property>
  <property fmtid="{D5CDD505-2E9C-101B-9397-08002B2CF9AE}" pid="21" name="MSIP_Label_b4114459-e220-4ae9-b339-4ebe6008cdd4_Parent">
    <vt:lpwstr>92684840-629b-41cd-9b8c-5e9eea511f17</vt:lpwstr>
  </property>
  <property fmtid="{D5CDD505-2E9C-101B-9397-08002B2CF9AE}" pid="22" name="MSIP_Label_b4114459-e220-4ae9-b339-4ebe6008cdd4_Extended_MSFT_Method">
    <vt:lpwstr>Automatic</vt:lpwstr>
  </property>
  <property fmtid="{D5CDD505-2E9C-101B-9397-08002B2CF9AE}" pid="23" name="Sensitivity">
    <vt:lpwstr>Internal Normal</vt:lpwstr>
  </property>
</Properties>
</file>