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9"/>
  </p:notesMasterIdLst>
  <p:handoutMasterIdLst>
    <p:handoutMasterId r:id="rId50"/>
  </p:handout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0" r:id="rId23"/>
    <p:sldId id="278" r:id="rId24"/>
    <p:sldId id="279" r:id="rId25"/>
    <p:sldId id="281" r:id="rId26"/>
    <p:sldId id="282" r:id="rId27"/>
    <p:sldId id="283" r:id="rId28"/>
    <p:sldId id="287" r:id="rId29"/>
    <p:sldId id="285" r:id="rId30"/>
    <p:sldId id="286" r:id="rId31"/>
    <p:sldId id="284" r:id="rId32"/>
    <p:sldId id="288" r:id="rId33"/>
    <p:sldId id="289" r:id="rId34"/>
    <p:sldId id="290" r:id="rId35"/>
    <p:sldId id="299" r:id="rId36"/>
    <p:sldId id="298" r:id="rId37"/>
    <p:sldId id="301" r:id="rId38"/>
    <p:sldId id="302" r:id="rId39"/>
    <p:sldId id="293" r:id="rId40"/>
    <p:sldId id="294" r:id="rId41"/>
    <p:sldId id="295" r:id="rId42"/>
    <p:sldId id="296" r:id="rId43"/>
    <p:sldId id="297" r:id="rId44"/>
    <p:sldId id="303" r:id="rId45"/>
    <p:sldId id="304" r:id="rId46"/>
    <p:sldId id="305" r:id="rId47"/>
    <p:sldId id="306" r:id="rId48"/>
  </p:sldIdLst>
  <p:sldSz cx="9144000" cy="6858000" type="screen4x3"/>
  <p:notesSz cx="7099300" cy="10234613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D4D4D"/>
    <a:srgbClr val="5F5F5F"/>
    <a:srgbClr val="003A78"/>
    <a:srgbClr val="0021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34" autoAdjust="0"/>
    <p:restoredTop sz="93314" autoAdjust="0"/>
  </p:normalViewPr>
  <p:slideViewPr>
    <p:cSldViewPr snapToGrid="0" snapToObjects="1">
      <p:cViewPr>
        <p:scale>
          <a:sx n="110" d="100"/>
          <a:sy n="110" d="100"/>
        </p:scale>
        <p:origin x="-180" y="12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33F9CAA4-D264-4AD3-B51E-D47AE9F08268}" type="datetimeFigureOut">
              <a:rPr lang="fr-FR"/>
              <a:pPr>
                <a:defRPr/>
              </a:pPr>
              <a:t>04/08/2014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06093A3F-884E-4302-BBA2-242AABBE159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295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31E3A332-C4DD-40A5-9E5C-3BB6C2AFD4CC}" type="datetimeFigureOut">
              <a:rPr lang="fr-FR"/>
              <a:pPr>
                <a:defRPr/>
              </a:pPr>
              <a:t>04/08/2014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C7BCEB2A-038C-4EFF-BE92-5E0974619DD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091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Love the</a:t>
            </a:r>
            <a:r>
              <a:rPr lang="en-GB" baseline="0" noProof="0" dirty="0" smtClean="0"/>
              <a:t> American terminology, where we all are professors.</a:t>
            </a:r>
          </a:p>
          <a:p>
            <a:r>
              <a:rPr lang="en-GB" baseline="0" noProof="0" dirty="0" smtClean="0"/>
              <a:t>In British technology I am just a «lecturer».</a:t>
            </a:r>
            <a:endParaRPr lang="en-GB" noProof="0" dirty="0" smtClean="0"/>
          </a:p>
          <a:p>
            <a:endParaRPr lang="en-GB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2488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Mainly</a:t>
            </a:r>
            <a:r>
              <a:rPr lang="en-US" baseline="0" noProof="0" dirty="0" smtClean="0"/>
              <a:t> b</a:t>
            </a:r>
            <a:r>
              <a:rPr lang="en-US" noProof="0" dirty="0" smtClean="0"/>
              <a:t>ased</a:t>
            </a:r>
            <a:r>
              <a:rPr lang="en-US" baseline="0" noProof="0" dirty="0" smtClean="0"/>
              <a:t> on a Norwegian online dictionary, other genres exist. If you go to Wikipedia, you will find many more, including sub genres. But I want to keep these genres as a basis for later work.</a:t>
            </a:r>
            <a:endParaRPr lang="en-US" baseline="0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899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899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899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Symbols provide an exact, unambiguous language needed for </a:t>
            </a:r>
            <a:r>
              <a:rPr lang="en-US" noProof="0" dirty="0" err="1" smtClean="0"/>
              <a:t>maths</a:t>
            </a:r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899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899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899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The increase is</a:t>
            </a:r>
            <a:r>
              <a:rPr lang="en-US" baseline="0" noProof="0" dirty="0" smtClean="0"/>
              <a:t> 15 % of 200, but the decrease is 15 % of 230, therefore the decrease is larger.</a:t>
            </a:r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8990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0 % would mean that no 2-child families have one boy and a girl, and 100 % that all 2-child families have one boy and a girl,</a:t>
            </a:r>
            <a:r>
              <a:rPr lang="en-US" baseline="0" noProof="0" dirty="0" smtClean="0"/>
              <a:t> and you know that this is not the case. Answers like these appear when someone does the math (incorrectly) as a separate process without thinking of what the </a:t>
            </a:r>
            <a:r>
              <a:rPr lang="en-US" baseline="0" noProof="0" dirty="0" err="1" smtClean="0"/>
              <a:t>maths</a:t>
            </a:r>
            <a:r>
              <a:rPr lang="en-US" baseline="0" noProof="0" dirty="0" smtClean="0"/>
              <a:t> represent. </a:t>
            </a:r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899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8990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I’ll give an overview of the most common subjects taught in school. I may have forgotten something.</a:t>
            </a:r>
          </a:p>
          <a:p>
            <a:r>
              <a:rPr lang="en-US" noProof="0" dirty="0" smtClean="0"/>
              <a:t>Arithmetic</a:t>
            </a:r>
            <a:r>
              <a:rPr lang="en-US" baseline="0" noProof="0" dirty="0" smtClean="0"/>
              <a:t> is about manipulating numbers. Not only whole numbers, but also fractions, powers, roots and logarithms</a:t>
            </a:r>
          </a:p>
          <a:p>
            <a:r>
              <a:rPr lang="en-US" baseline="0" noProof="0" dirty="0" smtClean="0"/>
              <a:t>Number theory is more demanding, about rules concerning numbers</a:t>
            </a:r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899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You will not listen to me for four hours, but participate in activities. I hope you all have computers</a:t>
            </a:r>
            <a:r>
              <a:rPr lang="en-GB" baseline="0" noProof="0" dirty="0" smtClean="0"/>
              <a:t> or other devices</a:t>
            </a:r>
            <a:endParaRPr lang="en-GB" noProof="0" dirty="0" smtClean="0"/>
          </a:p>
          <a:p>
            <a:r>
              <a:rPr lang="en-GB" noProof="0" dirty="0" smtClean="0"/>
              <a:t>I initially planned</a:t>
            </a:r>
            <a:r>
              <a:rPr lang="en-GB" baseline="0" noProof="0" dirty="0" smtClean="0"/>
              <a:t> to select games for you, but your first task will be to find games on the net.</a:t>
            </a:r>
            <a:endParaRPr lang="en-GB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8990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We’re not manipulating</a:t>
            </a:r>
            <a:r>
              <a:rPr lang="en-US" baseline="0" noProof="0" dirty="0" smtClean="0"/>
              <a:t> numbers any more, but structures that apply to all numbers</a:t>
            </a:r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8990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8990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8990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For simplicity I don’t show you how I obtain the result, if you are interested, we can do the calculations during the break</a:t>
            </a:r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8990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8990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8990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I’m not asking you to do the calculation, the answer is 0.</a:t>
            </a:r>
            <a:endParaRPr lang="en-US" baseline="0" noProof="0" dirty="0" smtClean="0"/>
          </a:p>
          <a:p>
            <a:r>
              <a:rPr lang="en-US" baseline="0" noProof="0" dirty="0" smtClean="0"/>
              <a:t>I included all the categories as a summary / reminder. Most of them are obviously wrong. It may resemble calculus, but there is no function, so ... It is not algebra, since we are manipulating numbers, not symbols.</a:t>
            </a:r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8990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Now that we’ve had a look at</a:t>
            </a:r>
            <a:r>
              <a:rPr lang="en-US" baseline="0" noProof="0" dirty="0" smtClean="0"/>
              <a:t> the subjects, it’s easy to define what mathematics is?</a:t>
            </a:r>
          </a:p>
          <a:p>
            <a:r>
              <a:rPr lang="en-US" baseline="0" noProof="0" dirty="0" smtClean="0"/>
              <a:t>Example: Basic skill = learning long division. Way of thinking: How do long division reflect the principles of our number system</a:t>
            </a:r>
          </a:p>
          <a:p>
            <a:endParaRPr lang="en-US" baseline="0" noProof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8990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noProof="0" dirty="0" smtClean="0"/>
              <a:t>We know that learning </a:t>
            </a:r>
            <a:r>
              <a:rPr lang="en-US" baseline="0" noProof="0" dirty="0" err="1" smtClean="0"/>
              <a:t>maths</a:t>
            </a:r>
            <a:r>
              <a:rPr lang="en-US" baseline="0" noProof="0" dirty="0" smtClean="0"/>
              <a:t> is not boring, but many think it is.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8990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I’m afraid it is difficult to find games that are at top of the scales</a:t>
            </a:r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899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Use the word «video»,</a:t>
            </a:r>
            <a:r>
              <a:rPr lang="en-US" baseline="0" noProof="0" dirty="0" smtClean="0"/>
              <a:t> not «computer», because some games, like Xbox PlayStation and Wii do not run on computers. Video is not about old cassettes, It means «I see» in Latin. </a:t>
            </a:r>
          </a:p>
          <a:p>
            <a:r>
              <a:rPr lang="en-US" baseline="0" noProof="0" dirty="0" smtClean="0"/>
              <a:t>A study was carried out in Brazil, to test the arithmetical capabilities of children.</a:t>
            </a:r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8990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8990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smtClean="0"/>
              <a:t>Show 1.1</a:t>
            </a:r>
            <a:r>
              <a:rPr lang="en-US" baseline="0" noProof="0" smtClean="0"/>
              <a:t> – 1.4, 1.9, 1.12, 1.15 – 1.16, 1.20, 2.1, 2.11, 2.20, 3.11, 3.20</a:t>
            </a:r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8990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New Math was intended to address both conceptual understanding and computational skills. New math, I quote a US source.</a:t>
            </a:r>
          </a:p>
          <a:p>
            <a:r>
              <a:rPr lang="en-US" noProof="0" dirty="0" smtClean="0"/>
              <a:t>New Math: Doesn’t matter if the</a:t>
            </a:r>
            <a:r>
              <a:rPr lang="en-US" baseline="0" noProof="0" dirty="0" smtClean="0"/>
              <a:t> answer is wrong if the method is right. Imagine an engineer constructing a bridge by this principle.</a:t>
            </a:r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8990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We’ll have a closer look at the elements in a moment,</a:t>
            </a:r>
            <a:r>
              <a:rPr lang="en-US" baseline="0" noProof="0" dirty="0" smtClean="0"/>
              <a:t> and see how they can be implemented in a computer game.</a:t>
            </a:r>
            <a:endParaRPr lang="en-US" noProof="0" dirty="0" smtClean="0"/>
          </a:p>
          <a:p>
            <a:r>
              <a:rPr lang="en-US" noProof="0" dirty="0" smtClean="0"/>
              <a:t>I’ve stolen the image from this book, which is my main source. I’ll put</a:t>
            </a:r>
            <a:r>
              <a:rPr lang="en-US" baseline="0" noProof="0" dirty="0" smtClean="0"/>
              <a:t> it here if you want to have a look at it, and it is also in the literature list in the last slide. You see the symbolism? Each strand is weak by </a:t>
            </a:r>
            <a:r>
              <a:rPr lang="en-US" baseline="0" noProof="0" dirty="0" err="1" smtClean="0"/>
              <a:t>itselft</a:t>
            </a:r>
            <a:r>
              <a:rPr lang="en-US" baseline="0" noProof="0" dirty="0" smtClean="0"/>
              <a:t>, but </a:t>
            </a:r>
            <a:r>
              <a:rPr lang="en-US" baseline="0" noProof="0" dirty="0" err="1" smtClean="0"/>
              <a:t>toghether</a:t>
            </a:r>
            <a:r>
              <a:rPr lang="en-US" baseline="0" noProof="0" dirty="0" smtClean="0"/>
              <a:t> they form a solid rope.</a:t>
            </a:r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8990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8990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8990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8990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8990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What do you think the player tries when 4 and 6 is given? It would be natural to assume it is the product,</a:t>
            </a:r>
            <a:r>
              <a:rPr lang="en-US" baseline="0" noProof="0" dirty="0" smtClean="0"/>
              <a:t> 24, since that was the case the last time. Next time the player tries the product, than half the product, since that appears to have been correct the last time.</a:t>
            </a:r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8990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What</a:t>
            </a:r>
            <a:r>
              <a:rPr lang="en-US" baseline="0" noProof="0" dirty="0" smtClean="0"/>
              <a:t> do you think 5 and 15 combines to? This time we have an open ended alternative. LCM is the lowest number that is divisible by both elements.</a:t>
            </a:r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899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I’m not sure</a:t>
            </a:r>
            <a:r>
              <a:rPr lang="en-US" baseline="0" noProof="0" dirty="0" smtClean="0"/>
              <a:t> if it was exactly phrased “35*10”, that’s multiplication. Maybe it was 35 + 35 + 35 + ...</a:t>
            </a:r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8990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In fact success</a:t>
            </a:r>
            <a:r>
              <a:rPr lang="en-US" baseline="0" noProof="0" dirty="0" smtClean="0"/>
              <a:t> criteria applies to all games.</a:t>
            </a:r>
          </a:p>
          <a:p>
            <a:pPr defTabSz="495239">
              <a:defRPr/>
            </a:pPr>
            <a:r>
              <a:rPr lang="en-US" noProof="0" dirty="0" smtClean="0"/>
              <a:t>Tests</a:t>
            </a:r>
            <a:r>
              <a:rPr lang="en-US" baseline="0" noProof="0" dirty="0" smtClean="0"/>
              <a:t> do not mean written tests, but that you have to show in practice what you have learned.</a:t>
            </a:r>
            <a:endParaRPr lang="en-US" noProof="0" dirty="0" smtClean="0"/>
          </a:p>
          <a:p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8990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8990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Quickly summarize what’s at each point</a:t>
            </a:r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8990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Quickly summarize what’s at each point</a:t>
            </a:r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8990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Quickly summarize what’s at each point</a:t>
            </a:r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8990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Quickly summarize what’s at each point</a:t>
            </a:r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899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smtClean="0"/>
              <a:t>The</a:t>
            </a:r>
            <a:r>
              <a:rPr lang="en-US" baseline="0" noProof="0" smtClean="0"/>
              <a:t> French and Germans dub films, not the Scandinavians. Imagine Elvis singing in German! Do you dub films in Slovenia / Bulgaria</a:t>
            </a:r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899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899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www.govote.at will be used in</a:t>
            </a:r>
            <a:r>
              <a:rPr lang="en-US" baseline="0" noProof="0" dirty="0" smtClean="0"/>
              <a:t> later votes, but the code will change</a:t>
            </a:r>
          </a:p>
          <a:p>
            <a:r>
              <a:rPr lang="en-US" baseline="0" noProof="0" dirty="0" smtClean="0"/>
              <a:t>The vote is created with “</a:t>
            </a:r>
            <a:r>
              <a:rPr lang="en-US" baseline="0" noProof="0" dirty="0" err="1" smtClean="0"/>
              <a:t>Mentimeter</a:t>
            </a:r>
            <a:r>
              <a:rPr lang="en-US" baseline="0" noProof="0" dirty="0" smtClean="0"/>
              <a:t>”, with a free basic version, but pro versions are a 100 dollars a month</a:t>
            </a:r>
          </a:p>
          <a:p>
            <a:r>
              <a:rPr lang="en-US" baseline="0" noProof="0" dirty="0" smtClean="0"/>
              <a:t>Show results.</a:t>
            </a:r>
          </a:p>
          <a:p>
            <a:r>
              <a:rPr lang="en-US" baseline="0" noProof="0" dirty="0" smtClean="0"/>
              <a:t>Getting it wrong is not a defeat, but an </a:t>
            </a:r>
            <a:r>
              <a:rPr lang="en-US" baseline="0" noProof="0" dirty="0" err="1" smtClean="0"/>
              <a:t>opertunity</a:t>
            </a:r>
            <a:r>
              <a:rPr lang="en-US" baseline="0" noProof="0" dirty="0" smtClean="0"/>
              <a:t> to learn.</a:t>
            </a:r>
          </a:p>
          <a:p>
            <a:r>
              <a:rPr lang="en-US" baseline="0" noProof="0" dirty="0" smtClean="0"/>
              <a:t>You were not allowed to see the results while voting, as that would influence your answer. You would in fact learn from the others.</a:t>
            </a:r>
          </a:p>
          <a:p>
            <a:r>
              <a:rPr lang="en-US" baseline="0" noProof="0" dirty="0" smtClean="0"/>
              <a:t>I was curious, </a:t>
            </a:r>
            <a:r>
              <a:rPr lang="en-US" baseline="0" noProof="0" dirty="0" err="1" smtClean="0"/>
              <a:t>beacuse</a:t>
            </a:r>
            <a:r>
              <a:rPr lang="en-US" baseline="0" noProof="0" dirty="0" smtClean="0"/>
              <a:t> for many of you 1992 is the “good old days”.</a:t>
            </a:r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899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899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899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AB3B8-DB1D-437B-A210-53DF52522E7E}" type="datetimeFigureOut">
              <a:rPr lang="fr-FR"/>
              <a:pPr>
                <a:defRPr/>
              </a:pPr>
              <a:t>04/08/2014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EDA7E-FCF9-4860-9AB1-11444C9AFB8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AC043-99BE-4CF8-A454-7ACC29ED6391}" type="datetimeFigureOut">
              <a:rPr lang="fr-FR"/>
              <a:pPr>
                <a:defRPr/>
              </a:pPr>
              <a:t>04/08/2014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18740-7C55-4C74-8D56-842AA793009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C891E97-7267-4B90-AC70-B3D6C4A349B7}" type="datetimeFigureOut">
              <a:rPr lang="fr-FR"/>
              <a:pPr>
                <a:defRPr/>
              </a:pPr>
              <a:t>04/08/2014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A5490F-43D6-4496-A131-E4F9AEA79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FDF162-C735-4FCB-9BD7-E8237A5626E0}" type="datetimeFigureOut">
              <a:rPr lang="fr-FR"/>
              <a:pPr>
                <a:defRPr/>
              </a:pPr>
              <a:t>04/08/2014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6F34A0-4F7F-4848-9DF2-228E3BB6041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E52F10-139D-4952-A377-B7FF08224CB1}" type="datetimeFigureOut">
              <a:rPr lang="fr-FR"/>
              <a:pPr>
                <a:defRPr/>
              </a:pPr>
              <a:t>04/08/2014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629D57-AEB7-4296-ABD0-C5CB0189DB2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6B3C866-2730-4B54-9B91-ED466502DB0E}" type="datetimeFigureOut">
              <a:rPr lang="fr-FR"/>
              <a:pPr>
                <a:defRPr/>
              </a:pPr>
              <a:t>04/08/2014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356867-066C-4E78-8A82-CC2B71AF4B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7EB609A-F07F-4465-BFB4-78287CAC0606}" type="datetimeFigureOut">
              <a:rPr lang="fr-FR"/>
              <a:pPr>
                <a:defRPr/>
              </a:pPr>
              <a:t>04/08/2014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699A08-7CC5-4E87-AE99-530AD361FF4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5CEEA83-6938-47E7-B37D-E31CCB4E4613}" type="datetimeFigureOut">
              <a:rPr lang="fr-FR"/>
              <a:pPr>
                <a:defRPr/>
              </a:pPr>
              <a:t>04/08/2014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7C8B6ED-A412-491B-AC03-CB8A5FAF05B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162D234-23A2-43C6-AEA3-FF9C32F4C0A6}" type="datetimeFigureOut">
              <a:rPr lang="fr-FR"/>
              <a:pPr>
                <a:defRPr/>
              </a:pPr>
              <a:t>04/08/2014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7220256-E0BE-4748-B626-158B7B20323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BA78708-BFAA-4DE0-AD29-9D0D54E73097}" type="datetimeFigureOut">
              <a:rPr lang="fr-FR"/>
              <a:pPr>
                <a:defRPr/>
              </a:pPr>
              <a:t>04/08/2014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6F5BBBA-CF90-4DAD-B69F-82EE7893F2E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8DF6B-D000-4424-AB64-D710AAE5C964}" type="datetimeFigureOut">
              <a:rPr lang="fr-FR"/>
              <a:pPr>
                <a:defRPr/>
              </a:pPr>
              <a:t>04/08/2014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C45C2-5B32-4DCF-A758-BB53B393D4E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D53F33A-E5A5-44EC-BEFD-4BB6A8139C91}" type="datetimeFigureOut">
              <a:rPr lang="fr-FR"/>
              <a:pPr>
                <a:defRPr/>
              </a:pPr>
              <a:t>04/08/2014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6309B4-057B-471A-8EB1-ECB4F05BD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80451E-C596-4285-96E2-74CDC7B485EC}" type="datetimeFigureOut">
              <a:rPr lang="fr-FR"/>
              <a:pPr>
                <a:defRPr/>
              </a:pPr>
              <a:t>04/08/2014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5FD757-E6BF-41BD-8268-E025CBE93A1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66972C-2AA9-44DC-91D8-797F6F249D21}" type="datetimeFigureOut">
              <a:rPr lang="fr-FR"/>
              <a:pPr>
                <a:defRPr/>
              </a:pPr>
              <a:t>04/08/2014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37C014-D915-4BDC-AA74-46F1B65BFE5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17D23-EFA2-4C47-8DAC-47F813F27D7F}" type="datetimeFigureOut">
              <a:rPr lang="fr-FR"/>
              <a:pPr>
                <a:defRPr/>
              </a:pPr>
              <a:t>04/08/2014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436C4-D2CA-41D4-A95D-1A0F0B6E6BD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667CD-015A-49AC-A2E3-46D340CDABDA}" type="datetimeFigureOut">
              <a:rPr lang="fr-FR"/>
              <a:pPr>
                <a:defRPr/>
              </a:pPr>
              <a:t>04/08/2014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A5D22-5403-4A7D-A841-63E5B4F896F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78A15-7D7F-465F-B553-602C648860B5}" type="datetimeFigureOut">
              <a:rPr lang="fr-FR"/>
              <a:pPr>
                <a:defRPr/>
              </a:pPr>
              <a:t>04/08/2014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660DF-35E6-4ED7-9BF3-3716B686735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F2733-6639-4BA3-BBB0-2507898E9CB3}" type="datetimeFigureOut">
              <a:rPr lang="fr-FR"/>
              <a:pPr>
                <a:defRPr/>
              </a:pPr>
              <a:t>04/08/2014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DEBE8-4FF5-4E4D-BA6C-EB84B1D13E1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3C842-1407-4DED-808F-97C0810DD7FF}" type="datetimeFigureOut">
              <a:rPr lang="fr-FR"/>
              <a:pPr>
                <a:defRPr/>
              </a:pPr>
              <a:t>04/08/2014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14EAC-DCC8-484F-9416-4FED94BC74A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23B2E-6C81-4783-BF0B-84C36A624DDC}" type="datetimeFigureOut">
              <a:rPr lang="fr-FR"/>
              <a:pPr>
                <a:defRPr/>
              </a:pPr>
              <a:t>04/08/2014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9BC6E-46C4-46DF-8DA0-681C2894E9B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92100" y="127000"/>
            <a:ext cx="8559800" cy="6591300"/>
          </a:xfrm>
          <a:prstGeom prst="rect">
            <a:avLst/>
          </a:prstGeom>
        </p:spPr>
      </p:pic>
      <p:pic>
        <p:nvPicPr>
          <p:cNvPr id="1032" name="Image 11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404813" y="-1000125"/>
            <a:ext cx="9956801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 descr="LogosEEAgrantsNORWAYgrants_CMJN.em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8640"/>
            <a:ext cx="1690603" cy="4874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92100" y="127000"/>
            <a:ext cx="8559800" cy="6591300"/>
          </a:xfrm>
          <a:prstGeom prst="rect">
            <a:avLst/>
          </a:prstGeom>
        </p:spPr>
      </p:pic>
      <p:pic>
        <p:nvPicPr>
          <p:cNvPr id="13315" name="Image 10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404813" y="-427038"/>
            <a:ext cx="9956801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LogosEEAgrantsNORWAYgrants_CMJN.em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3" y="448081"/>
            <a:ext cx="2497199" cy="7200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ote.at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ote.at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ote.at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playground.com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playground.com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ote.at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ote.a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736600" y="2733675"/>
            <a:ext cx="4740275" cy="147002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r>
              <a:rPr lang="en-GB" sz="3200" b="1" dirty="0" err="1" smtClean="0">
                <a:latin typeface="Verdana" pitchFamily="34" charset="0"/>
              </a:rPr>
              <a:t>EEA</a:t>
            </a:r>
            <a:r>
              <a:rPr lang="en-GB" sz="3200" b="1" dirty="0" smtClean="0">
                <a:latin typeface="Verdana" pitchFamily="34" charset="0"/>
              </a:rPr>
              <a:t> Grants </a:t>
            </a:r>
          </a:p>
          <a:p>
            <a:r>
              <a:rPr lang="en-GB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Norway Grants</a:t>
            </a:r>
            <a:endParaRPr lang="en-GB" sz="32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736600" y="4622800"/>
            <a:ext cx="4740275" cy="9540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r>
              <a:rPr lang="fr-FR" dirty="0" smtClean="0">
                <a:latin typeface="Verdana" pitchFamily="34" charset="0"/>
              </a:rPr>
              <a:t>Nils Kristian Hansen, UiA</a:t>
            </a:r>
            <a:endParaRPr lang="fr-FR" dirty="0">
              <a:latin typeface="Verdana" pitchFamily="34" charset="0"/>
            </a:endParaRPr>
          </a:p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4.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A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ugust 2014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</p:txBody>
      </p:sp>
      <p:sp>
        <p:nvSpPr>
          <p:cNvPr id="4" name="ZoneTexte 8"/>
          <p:cNvSpPr txBox="1">
            <a:spLocks noChangeArrowheads="1"/>
          </p:cNvSpPr>
          <p:nvPr/>
        </p:nvSpPr>
        <p:spPr bwMode="auto">
          <a:xfrm>
            <a:off x="736600" y="4093594"/>
            <a:ext cx="5194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sz="2400" dirty="0"/>
              <a:t>Succeed </a:t>
            </a:r>
            <a:r>
              <a:rPr lang="en-US" sz="2400" dirty="0" smtClean="0"/>
              <a:t>with Mathematical Games</a:t>
            </a:r>
            <a:endParaRPr lang="fr-FR" sz="24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914399" y="1577975"/>
            <a:ext cx="712946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 smtClean="0">
                <a:latin typeface="Verdana" pitchFamily="34" charset="0"/>
              </a:rPr>
              <a:t>A closer look at video games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Modern games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2004</a:t>
            </a:r>
            <a:r>
              <a:rPr lang="en-US" sz="2000" dirty="0">
                <a:latin typeface="Verdana" pitchFamily="34" charset="0"/>
              </a:rPr>
              <a:t>: World of </a:t>
            </a:r>
            <a:r>
              <a:rPr lang="en-US" sz="2000" dirty="0" err="1" smtClean="0">
                <a:latin typeface="Verdana" pitchFamily="34" charset="0"/>
              </a:rPr>
              <a:t>Warcraft</a:t>
            </a:r>
            <a:r>
              <a:rPr lang="en-US" sz="2000" dirty="0" smtClean="0">
                <a:latin typeface="Verdana" pitchFamily="34" charset="0"/>
              </a:rPr>
              <a:t> (</a:t>
            </a:r>
            <a:r>
              <a:rPr lang="en-US" sz="2000" dirty="0" err="1" smtClean="0">
                <a:latin typeface="Verdana" pitchFamily="34" charset="0"/>
              </a:rPr>
              <a:t>WoW</a:t>
            </a:r>
            <a:r>
              <a:rPr lang="en-US" sz="2000" dirty="0" smtClean="0">
                <a:latin typeface="Verdana" pitchFamily="34" charset="0"/>
              </a:rPr>
              <a:t>)</a:t>
            </a:r>
            <a:endParaRPr lang="en-US" sz="2000" dirty="0">
              <a:latin typeface="Verdana" pitchFamily="34" charset="0"/>
            </a:endParaRPr>
          </a:p>
          <a:p>
            <a:pPr marL="1257300" lvl="2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Massively multiplayer </a:t>
            </a:r>
            <a:r>
              <a:rPr lang="en-US" sz="2000" dirty="0" smtClean="0">
                <a:latin typeface="Verdana" pitchFamily="34" charset="0"/>
              </a:rPr>
              <a:t>online</a:t>
            </a:r>
            <a:br>
              <a:rPr lang="en-US" sz="2000" dirty="0" smtClean="0">
                <a:latin typeface="Verdana" pitchFamily="34" charset="0"/>
              </a:rPr>
            </a:br>
            <a:r>
              <a:rPr lang="en-US" sz="2000" dirty="0" smtClean="0">
                <a:latin typeface="Verdana" pitchFamily="34" charset="0"/>
              </a:rPr>
              <a:t>role-playing game (</a:t>
            </a:r>
            <a:r>
              <a:rPr lang="en-US" sz="2000" dirty="0" err="1" smtClean="0">
                <a:latin typeface="Verdana" pitchFamily="34" charset="0"/>
              </a:rPr>
              <a:t>MMORPG</a:t>
            </a:r>
            <a:r>
              <a:rPr lang="en-US" sz="2000" dirty="0">
                <a:latin typeface="Verdana" pitchFamily="34" charset="0"/>
              </a:rPr>
              <a:t>) </a:t>
            </a:r>
          </a:p>
        </p:txBody>
      </p:sp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914400" y="323850"/>
            <a:ext cx="5194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sz="2400" dirty="0"/>
              <a:t>Succeed </a:t>
            </a:r>
            <a:r>
              <a:rPr lang="en-US" sz="2400" dirty="0" smtClean="0"/>
              <a:t>with Mathematical Games</a:t>
            </a:r>
            <a:endParaRPr lang="fr-FR" sz="2400" dirty="0">
              <a:latin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1" y="3501008"/>
            <a:ext cx="2162304" cy="312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73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914399" y="1577975"/>
            <a:ext cx="7129463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>
                <a:latin typeface="Verdana" pitchFamily="34" charset="0"/>
              </a:rPr>
              <a:t>A closer look at video </a:t>
            </a:r>
            <a:r>
              <a:rPr lang="en-GB" sz="2800" dirty="0" smtClean="0">
                <a:latin typeface="Verdana" pitchFamily="34" charset="0"/>
              </a:rPr>
              <a:t>games</a:t>
            </a:r>
          </a:p>
          <a:p>
            <a:r>
              <a:rPr lang="en-GB" sz="2800" dirty="0" smtClean="0">
                <a:latin typeface="Verdana" pitchFamily="34" charset="0"/>
              </a:rPr>
              <a:t>Genres</a:t>
            </a:r>
            <a:endParaRPr lang="en-GB" sz="2800" dirty="0"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Board games</a:t>
            </a:r>
            <a:endParaRPr lang="en-US" sz="2000" dirty="0">
              <a:latin typeface="Verdana" pitchFamily="34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May be electronic </a:t>
            </a:r>
            <a:r>
              <a:rPr lang="en-US" sz="2000" dirty="0">
                <a:latin typeface="Verdana" pitchFamily="34" charset="0"/>
              </a:rPr>
              <a:t>versions of ordinary </a:t>
            </a:r>
            <a:r>
              <a:rPr lang="en-US" sz="2000" dirty="0" smtClean="0">
                <a:latin typeface="Verdana" pitchFamily="34" charset="0"/>
              </a:rPr>
              <a:t>games,</a:t>
            </a:r>
            <a:br>
              <a:rPr lang="en-US" sz="2000" dirty="0" smtClean="0">
                <a:latin typeface="Verdana" pitchFamily="34" charset="0"/>
              </a:rPr>
            </a:br>
            <a:r>
              <a:rPr lang="en-US" sz="2000" dirty="0" smtClean="0">
                <a:latin typeface="Verdana" pitchFamily="34" charset="0"/>
              </a:rPr>
              <a:t>chess</a:t>
            </a:r>
            <a:r>
              <a:rPr lang="en-US" sz="2000" dirty="0">
                <a:latin typeface="Verdana" pitchFamily="34" charset="0"/>
              </a:rPr>
              <a:t>, </a:t>
            </a:r>
            <a:r>
              <a:rPr lang="en-US" sz="2000" dirty="0" smtClean="0">
                <a:latin typeface="Verdana" pitchFamily="34" charset="0"/>
              </a:rPr>
              <a:t>backgammon, …</a:t>
            </a:r>
            <a:endParaRPr lang="en-US" sz="2000" dirty="0"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Skill games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Tetris, Super Mario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Trains hand-eye coordination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Simulation games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Golf, ski, car, flight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Strategy </a:t>
            </a:r>
            <a:r>
              <a:rPr lang="en-US" sz="2000" dirty="0">
                <a:latin typeface="Verdana" pitchFamily="34" charset="0"/>
              </a:rPr>
              <a:t>games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Civilization, Sims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Build and maintain a society</a:t>
            </a:r>
          </a:p>
        </p:txBody>
      </p:sp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914400" y="323850"/>
            <a:ext cx="5194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sz="2400" dirty="0"/>
              <a:t>Succeed </a:t>
            </a:r>
            <a:r>
              <a:rPr lang="en-US" sz="2400" dirty="0" smtClean="0"/>
              <a:t>with Mathematical Games</a:t>
            </a:r>
            <a:endParaRPr lang="fr-FR" sz="2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69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914399" y="1577975"/>
            <a:ext cx="7129463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>
                <a:latin typeface="Verdana" pitchFamily="34" charset="0"/>
              </a:rPr>
              <a:t>A closer look at video </a:t>
            </a:r>
            <a:r>
              <a:rPr lang="en-GB" sz="2800" dirty="0" smtClean="0">
                <a:latin typeface="Verdana" pitchFamily="34" charset="0"/>
              </a:rPr>
              <a:t>games</a:t>
            </a:r>
          </a:p>
          <a:p>
            <a:r>
              <a:rPr lang="en-GB" sz="2800" dirty="0">
                <a:latin typeface="Verdana" pitchFamily="34" charset="0"/>
              </a:rPr>
              <a:t>G</a:t>
            </a:r>
            <a:r>
              <a:rPr lang="en-GB" sz="2800" dirty="0" smtClean="0">
                <a:latin typeface="Verdana" pitchFamily="34" charset="0"/>
              </a:rPr>
              <a:t>enres</a:t>
            </a:r>
            <a:endParaRPr lang="en-GB" sz="2800" dirty="0"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Role playing games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World of </a:t>
            </a:r>
            <a:r>
              <a:rPr lang="en-US" sz="2000" dirty="0" err="1">
                <a:latin typeface="Verdana" pitchFamily="34" charset="0"/>
              </a:rPr>
              <a:t>Warcraft</a:t>
            </a:r>
            <a:endParaRPr lang="en-US" sz="2000" dirty="0">
              <a:latin typeface="Verdana" pitchFamily="34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Take on the role of a fictional character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Action games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Grand Theft Auto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First person shooters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Often violent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Pedagogical games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Pedagogical purpose essential and obvious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Many belong to several genres</a:t>
            </a:r>
          </a:p>
        </p:txBody>
      </p:sp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914400" y="323850"/>
            <a:ext cx="5194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sz="2400" dirty="0"/>
              <a:t>Succeed </a:t>
            </a:r>
            <a:r>
              <a:rPr lang="en-US" sz="2400" dirty="0" smtClean="0"/>
              <a:t>with Mathematical Games</a:t>
            </a:r>
            <a:endParaRPr lang="fr-FR" sz="2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914399" y="1577975"/>
            <a:ext cx="7129463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>
                <a:latin typeface="Verdana" pitchFamily="34" charset="0"/>
              </a:rPr>
              <a:t>A closer look at video </a:t>
            </a:r>
            <a:r>
              <a:rPr lang="en-GB" sz="2800" dirty="0" smtClean="0">
                <a:latin typeface="Verdana" pitchFamily="34" charset="0"/>
              </a:rPr>
              <a:t>games</a:t>
            </a:r>
            <a:endParaRPr lang="en-GB" sz="2800" dirty="0"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World of </a:t>
            </a:r>
            <a:r>
              <a:rPr lang="en-US" sz="2000" dirty="0" err="1" smtClean="0">
                <a:latin typeface="Verdana" pitchFamily="34" charset="0"/>
              </a:rPr>
              <a:t>Warcraft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>
                <a:latin typeface="Verdana" pitchFamily="34" charset="0"/>
              </a:rPr>
              <a:t>is a </a:t>
            </a:r>
            <a:r>
              <a:rPr lang="en-US" sz="2000" dirty="0" err="1">
                <a:latin typeface="Verdana" pitchFamily="34" charset="0"/>
              </a:rPr>
              <a:t>MMORPG</a:t>
            </a:r>
            <a:endParaRPr lang="en-US" sz="2000" dirty="0"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More general term: </a:t>
            </a:r>
            <a:r>
              <a:rPr lang="en-US" sz="2000" dirty="0" err="1">
                <a:latin typeface="Verdana" pitchFamily="34" charset="0"/>
              </a:rPr>
              <a:t>MMOG</a:t>
            </a:r>
            <a:r>
              <a:rPr lang="en-US" sz="2000" dirty="0">
                <a:latin typeface="Verdana" pitchFamily="34" charset="0"/>
              </a:rPr>
              <a:t> (</a:t>
            </a:r>
            <a:r>
              <a:rPr lang="en-US" sz="2000" dirty="0" err="1" smtClean="0">
                <a:latin typeface="Verdana" pitchFamily="34" charset="0"/>
              </a:rPr>
              <a:t>MMO</a:t>
            </a:r>
            <a:r>
              <a:rPr lang="en-US" sz="2000" dirty="0" smtClean="0">
                <a:latin typeface="Verdana" pitchFamily="34" charset="0"/>
              </a:rPr>
              <a:t>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Massively </a:t>
            </a:r>
            <a:r>
              <a:rPr lang="en-US" sz="2000" dirty="0">
                <a:latin typeface="Verdana" pitchFamily="34" charset="0"/>
              </a:rPr>
              <a:t>Multiplayer Online Game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Users may cooperate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Form learning communities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Users may compete</a:t>
            </a:r>
          </a:p>
        </p:txBody>
      </p:sp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914400" y="323850"/>
            <a:ext cx="5194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sz="2400" dirty="0"/>
              <a:t>Succeed </a:t>
            </a:r>
            <a:r>
              <a:rPr lang="en-US" sz="2400" dirty="0" smtClean="0"/>
              <a:t>with Mathematical Games</a:t>
            </a:r>
            <a:endParaRPr lang="fr-FR" sz="2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89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914399" y="1577975"/>
            <a:ext cx="712946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>
                <a:latin typeface="Verdana" pitchFamily="34" charset="0"/>
              </a:rPr>
              <a:t>A closer look at </a:t>
            </a:r>
            <a:r>
              <a:rPr lang="en-GB" sz="2800" dirty="0" smtClean="0">
                <a:latin typeface="Verdana" pitchFamily="34" charset="0"/>
              </a:rPr>
              <a:t>maths</a:t>
            </a:r>
            <a:endParaRPr lang="en-GB" sz="2800" dirty="0"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About </a:t>
            </a:r>
            <a:r>
              <a:rPr lang="en-US" sz="2000" dirty="0" smtClean="0">
                <a:latin typeface="Verdana" pitchFamily="34" charset="0"/>
              </a:rPr>
              <a:t>manipulating symbols?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Impossible to implement in games?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Needed for precision and advanced </a:t>
            </a:r>
            <a:r>
              <a:rPr lang="en-US" sz="2000" dirty="0" err="1" smtClean="0">
                <a:latin typeface="Verdana" pitchFamily="34" charset="0"/>
              </a:rPr>
              <a:t>maths</a:t>
            </a:r>
            <a:endParaRPr lang="en-US" sz="2000" dirty="0" smtClean="0"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Not </a:t>
            </a:r>
            <a:r>
              <a:rPr lang="en-US" sz="2000" dirty="0">
                <a:latin typeface="Verdana" pitchFamily="34" charset="0"/>
              </a:rPr>
              <a:t>necessary for </a:t>
            </a:r>
            <a:r>
              <a:rPr lang="en-US" sz="2000" dirty="0" smtClean="0">
                <a:latin typeface="Verdana" pitchFamily="34" charset="0"/>
              </a:rPr>
              <a:t>“everyday </a:t>
            </a:r>
            <a:r>
              <a:rPr lang="en-US" sz="2000" dirty="0" err="1" smtClean="0">
                <a:latin typeface="Verdana" pitchFamily="34" charset="0"/>
              </a:rPr>
              <a:t>maths</a:t>
            </a:r>
            <a:r>
              <a:rPr lang="en-US" sz="2000" dirty="0" smtClean="0">
                <a:latin typeface="Verdana" pitchFamily="34" charset="0"/>
              </a:rPr>
              <a:t>”</a:t>
            </a:r>
            <a:endParaRPr lang="en-US" sz="2000" dirty="0">
              <a:latin typeface="Verdana" pitchFamily="34" charset="0"/>
            </a:endParaRPr>
          </a:p>
        </p:txBody>
      </p:sp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914400" y="323850"/>
            <a:ext cx="5194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sz="2400" dirty="0"/>
              <a:t>Succeed </a:t>
            </a:r>
            <a:r>
              <a:rPr lang="en-US" sz="2400" dirty="0" smtClean="0"/>
              <a:t>with Mathematical Games</a:t>
            </a:r>
            <a:endParaRPr lang="fr-FR" sz="2400" dirty="0">
              <a:latin typeface="Verdan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580" y="3532875"/>
            <a:ext cx="3601708" cy="267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52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914399" y="1577975"/>
            <a:ext cx="712946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 smtClean="0">
                <a:latin typeface="Verdana" pitchFamily="34" charset="0"/>
              </a:rPr>
              <a:t>A closer look at maths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err="1" smtClean="0">
                <a:latin typeface="Verdana" pitchFamily="34" charset="0"/>
              </a:rPr>
              <a:t>Maths</a:t>
            </a:r>
            <a:r>
              <a:rPr lang="en-US" sz="2000" dirty="0" smtClean="0">
                <a:latin typeface="Verdana" pitchFamily="34" charset="0"/>
              </a:rPr>
              <a:t> tends to throw people off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“This is math = I can’t do it”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Advanced </a:t>
            </a:r>
            <a:r>
              <a:rPr lang="en-US" sz="2000" dirty="0" err="1" smtClean="0">
                <a:latin typeface="Verdana" pitchFamily="34" charset="0"/>
              </a:rPr>
              <a:t>maths</a:t>
            </a:r>
            <a:r>
              <a:rPr lang="en-US" sz="2000" dirty="0" smtClean="0">
                <a:latin typeface="Verdana" pitchFamily="34" charset="0"/>
              </a:rPr>
              <a:t> requires interest and skills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Almost everybody can learn everyday </a:t>
            </a:r>
            <a:r>
              <a:rPr lang="en-US" sz="2000" dirty="0" err="1">
                <a:latin typeface="Verdana" pitchFamily="34" charset="0"/>
              </a:rPr>
              <a:t>maths</a:t>
            </a:r>
            <a:endParaRPr lang="en-US" sz="2000" dirty="0">
              <a:latin typeface="Verdana" pitchFamily="34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Only 3 % has </a:t>
            </a:r>
            <a:r>
              <a:rPr lang="en-US" sz="2000" dirty="0" smtClean="0">
                <a:latin typeface="Verdana" pitchFamily="34" charset="0"/>
              </a:rPr>
              <a:t>dyscalculia</a:t>
            </a:r>
            <a:endParaRPr lang="en-US" sz="2000" dirty="0">
              <a:latin typeface="Verdana" pitchFamily="34" charset="0"/>
            </a:endParaRPr>
          </a:p>
        </p:txBody>
      </p:sp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914400" y="323850"/>
            <a:ext cx="5194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sz="2400" dirty="0"/>
              <a:t>Succeed </a:t>
            </a:r>
            <a:r>
              <a:rPr lang="en-US" sz="2400" dirty="0" smtClean="0"/>
              <a:t>with Mathematical Games</a:t>
            </a:r>
            <a:endParaRPr lang="fr-FR" sz="2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33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914399" y="1577975"/>
            <a:ext cx="7129463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 smtClean="0">
                <a:latin typeface="Verdana" pitchFamily="34" charset="0"/>
              </a:rPr>
              <a:t>A closer look at maths</a:t>
            </a:r>
            <a:endParaRPr lang="en-GB" sz="2800" dirty="0">
              <a:latin typeface="Verdana" pitchFamily="34" charset="0"/>
            </a:endParaRPr>
          </a:p>
          <a:p>
            <a:r>
              <a:rPr lang="en-US" sz="2800" dirty="0">
                <a:latin typeface="Verdana" pitchFamily="34" charset="0"/>
              </a:rPr>
              <a:t>Everyday </a:t>
            </a:r>
            <a:r>
              <a:rPr lang="en-US" sz="2800" dirty="0" err="1">
                <a:latin typeface="Verdana" pitchFamily="34" charset="0"/>
              </a:rPr>
              <a:t>maths</a:t>
            </a:r>
            <a:endParaRPr lang="en-US" sz="2800" dirty="0"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A dress costs € 200</a:t>
            </a:r>
            <a:endParaRPr lang="en-US" sz="2000" dirty="0" smtClean="0"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Price </a:t>
            </a:r>
            <a:r>
              <a:rPr lang="en-US" sz="2000" dirty="0">
                <a:latin typeface="Verdana" pitchFamily="34" charset="0"/>
              </a:rPr>
              <a:t>goes </a:t>
            </a:r>
            <a:r>
              <a:rPr lang="en-US" sz="2000" dirty="0" smtClean="0">
                <a:latin typeface="Verdana" pitchFamily="34" charset="0"/>
              </a:rPr>
              <a:t>up 15 </a:t>
            </a:r>
            <a:r>
              <a:rPr lang="en-US" sz="2000" dirty="0">
                <a:latin typeface="Verdana" pitchFamily="34" charset="0"/>
              </a:rPr>
              <a:t>%, later down 15 %</a:t>
            </a:r>
            <a:endParaRPr lang="en-US" sz="2000" dirty="0" smtClean="0"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Price </a:t>
            </a:r>
            <a:r>
              <a:rPr lang="en-US" sz="2000" dirty="0">
                <a:latin typeface="Verdana" pitchFamily="34" charset="0"/>
              </a:rPr>
              <a:t>is </a:t>
            </a:r>
            <a:r>
              <a:rPr lang="en-US" sz="2000" dirty="0" smtClean="0">
                <a:latin typeface="Verdana" pitchFamily="34" charset="0"/>
              </a:rPr>
              <a:t>now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Lower than </a:t>
            </a:r>
            <a:r>
              <a:rPr lang="en-US" sz="2000" dirty="0" smtClean="0">
                <a:latin typeface="Verdana" pitchFamily="34" charset="0"/>
              </a:rPr>
              <a:t>before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€ </a:t>
            </a:r>
            <a:r>
              <a:rPr lang="en-US" sz="2000" dirty="0" smtClean="0">
                <a:latin typeface="Verdana" pitchFamily="34" charset="0"/>
              </a:rPr>
              <a:t>200 as before</a:t>
            </a:r>
            <a:endParaRPr lang="en-US" sz="2000" dirty="0">
              <a:latin typeface="Verdana" pitchFamily="34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Higher than </a:t>
            </a:r>
            <a:r>
              <a:rPr lang="en-US" sz="2000" dirty="0" smtClean="0">
                <a:latin typeface="Verdana" pitchFamily="34" charset="0"/>
              </a:rPr>
              <a:t>before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Go </a:t>
            </a:r>
            <a:r>
              <a:rPr lang="en-US" sz="2000" dirty="0">
                <a:latin typeface="Verdana" pitchFamily="34" charset="0"/>
              </a:rPr>
              <a:t>to </a:t>
            </a:r>
            <a:r>
              <a:rPr lang="en-US" sz="2000" dirty="0" smtClean="0">
                <a:latin typeface="Verdana" pitchFamily="34" charset="0"/>
                <a:hlinkClick r:id="rId3"/>
              </a:rPr>
              <a:t>www.govote.at</a:t>
            </a:r>
            <a:endParaRPr lang="en-US" sz="2000" dirty="0" smtClean="0"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Enter code </a:t>
            </a:r>
            <a:r>
              <a:rPr lang="en-US" sz="2000" dirty="0">
                <a:latin typeface="Verdana" pitchFamily="34" charset="0"/>
              </a:rPr>
              <a:t>96 03 </a:t>
            </a:r>
            <a:r>
              <a:rPr lang="en-US" sz="2000" dirty="0" smtClean="0">
                <a:latin typeface="Verdana" pitchFamily="34" charset="0"/>
              </a:rPr>
              <a:t>45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Vote!</a:t>
            </a:r>
            <a:endParaRPr lang="en-US" sz="2000" dirty="0">
              <a:latin typeface="Verdana" pitchFamily="34" charset="0"/>
            </a:endParaRPr>
          </a:p>
        </p:txBody>
      </p:sp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914400" y="323850"/>
            <a:ext cx="5194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sz="2400" dirty="0"/>
              <a:t>Succeed </a:t>
            </a:r>
            <a:r>
              <a:rPr lang="en-US" sz="2400" dirty="0" smtClean="0"/>
              <a:t>with Mathematical Games</a:t>
            </a:r>
            <a:endParaRPr lang="fr-FR" sz="2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79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673" name="ZoneTexte 8"/>
              <p:cNvSpPr txBox="1">
                <a:spLocks noChangeArrowheads="1"/>
              </p:cNvSpPr>
              <p:nvPr/>
            </p:nvSpPr>
            <p:spPr bwMode="auto">
              <a:xfrm>
                <a:off x="914398" y="1577975"/>
                <a:ext cx="7129463" cy="24528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2800" dirty="0" smtClean="0">
                    <a:latin typeface="Verdana" pitchFamily="34" charset="0"/>
                  </a:rPr>
                  <a:t>A closer look at maths</a:t>
                </a:r>
                <a:endParaRPr lang="en-GB" sz="2800" dirty="0">
                  <a:latin typeface="Verdana" pitchFamily="34" charset="0"/>
                </a:endParaRPr>
              </a:p>
              <a:p>
                <a:r>
                  <a:rPr lang="en-US" sz="2800" dirty="0">
                    <a:latin typeface="Verdana" pitchFamily="34" charset="0"/>
                  </a:rPr>
                  <a:t>Everyday </a:t>
                </a:r>
                <a:r>
                  <a:rPr lang="en-US" sz="2800" dirty="0" err="1" smtClean="0">
                    <a:latin typeface="Verdana" pitchFamily="34" charset="0"/>
                  </a:rPr>
                  <a:t>maths</a:t>
                </a:r>
                <a:endParaRPr lang="en-US" sz="2800" dirty="0" smtClean="0">
                  <a:latin typeface="Verdana" pitchFamily="34" charset="0"/>
                </a:endParaRP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 smtClean="0">
                    <a:latin typeface="Verdana" pitchFamily="34" charset="0"/>
                  </a:rPr>
                  <a:t>Price </a:t>
                </a:r>
                <a:r>
                  <a:rPr lang="en-US" sz="2000" dirty="0">
                    <a:latin typeface="Verdana" pitchFamily="34" charset="0"/>
                  </a:rPr>
                  <a:t>goes </a:t>
                </a:r>
                <a:r>
                  <a:rPr lang="en-US" sz="2000" dirty="0" smtClean="0">
                    <a:latin typeface="Verdana" pitchFamily="34" charset="0"/>
                  </a:rPr>
                  <a:t>up 15 % from € 200:</a:t>
                </a: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sz="2000" dirty="0" smtClean="0">
                    <a:latin typeface="Verdana" pitchFamily="34" charset="0"/>
                  </a:rPr>
                  <a:t>Price is now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€ </m:t>
                    </m:r>
                    <m:r>
                      <a:rPr lang="nb-NO" sz="2000" b="0" i="1" dirty="0" smtClean="0">
                        <a:latin typeface="Cambria Math"/>
                      </a:rPr>
                      <m:t>2</m:t>
                    </m:r>
                    <m:r>
                      <a:rPr lang="en-US" sz="2000" i="1" dirty="0">
                        <a:latin typeface="Cambria Math"/>
                      </a:rPr>
                      <m:t>00</m:t>
                    </m:r>
                    <m:r>
                      <a:rPr lang="nb-NO" sz="2000" b="0" i="1" dirty="0" smtClean="0">
                        <a:latin typeface="Cambria Math"/>
                      </a:rPr>
                      <m:t>+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€ </m:t>
                    </m:r>
                    <m:r>
                      <a:rPr lang="nb-NO" sz="2000" b="0" i="1" dirty="0" smtClean="0">
                        <a:latin typeface="Cambria Math"/>
                      </a:rPr>
                      <m:t>2</m:t>
                    </m:r>
                    <m:r>
                      <a:rPr lang="en-US" sz="2000" i="1" dirty="0">
                        <a:latin typeface="Cambria Math"/>
                      </a:rPr>
                      <m:t>00</m:t>
                    </m:r>
                    <m:r>
                      <a:rPr lang="en-US" sz="2000" i="1" dirty="0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200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nb-NO" sz="2000" b="0" i="1" dirty="0" smtClean="0">
                            <a:latin typeface="Cambria Math"/>
                            <a:ea typeface="Cambria Math"/>
                          </a:rPr>
                          <m:t>15</m:t>
                        </m:r>
                      </m:num>
                      <m:den>
                        <m:r>
                          <a:rPr lang="nb-NO" sz="2000" b="0" i="1" dirty="0" smtClean="0">
                            <a:latin typeface="Cambria Math"/>
                            <a:ea typeface="Cambria Math"/>
                          </a:rPr>
                          <m:t>100</m:t>
                        </m:r>
                      </m:den>
                    </m:f>
                    <m:r>
                      <a:rPr lang="nb-NO" sz="2000" b="0" i="1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i="1" dirty="0">
                        <a:latin typeface="Cambria Math"/>
                      </a:rPr>
                      <m:t>€ </m:t>
                    </m:r>
                    <m:r>
                      <a:rPr lang="nb-NO" sz="2000" i="1" dirty="0">
                        <a:latin typeface="Cambria Math"/>
                      </a:rPr>
                      <m:t>2</m:t>
                    </m:r>
                    <m:r>
                      <a:rPr lang="nb-NO" sz="2000" b="0" i="1" dirty="0" smtClean="0">
                        <a:latin typeface="Cambria Math"/>
                      </a:rPr>
                      <m:t>3</m:t>
                    </m:r>
                    <m:r>
                      <a:rPr lang="en-US" sz="2000" i="1" dirty="0">
                        <a:latin typeface="Cambria Math"/>
                      </a:rPr>
                      <m:t>0</m:t>
                    </m:r>
                  </m:oMath>
                </a14:m>
                <a:endParaRPr lang="en-US" sz="2000" dirty="0">
                  <a:latin typeface="Verdana" pitchFamily="34" charset="0"/>
                </a:endParaRP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 smtClean="0">
                    <a:latin typeface="Verdana" pitchFamily="34" charset="0"/>
                  </a:rPr>
                  <a:t>Price goes down 15 % from € 230:</a:t>
                </a:r>
              </a:p>
              <a:p>
                <a:pPr marL="800100" lvl="2" indent="-342900">
                  <a:buFont typeface="Arial" charset="0"/>
                  <a:buChar char="•"/>
                </a:pPr>
                <a:r>
                  <a:rPr lang="en-US" sz="2000" dirty="0">
                    <a:latin typeface="Verdana" pitchFamily="34" charset="0"/>
                  </a:rPr>
                  <a:t>Price is now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€ </m:t>
                    </m:r>
                    <m:r>
                      <a:rPr lang="nb-NO" sz="2000" i="1" dirty="0">
                        <a:latin typeface="Cambria Math"/>
                      </a:rPr>
                      <m:t>2</m:t>
                    </m:r>
                    <m:r>
                      <a:rPr lang="nb-NO" sz="2000" b="0" i="1" dirty="0" smtClean="0">
                        <a:latin typeface="Cambria Math"/>
                      </a:rPr>
                      <m:t>3</m:t>
                    </m:r>
                    <m:r>
                      <a:rPr lang="en-US" sz="2000" i="1" dirty="0">
                        <a:latin typeface="Cambria Math"/>
                      </a:rPr>
                      <m:t>0</m:t>
                    </m:r>
                    <m:r>
                      <a:rPr lang="nb-NO" sz="2000" b="0" i="1" dirty="0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€ </m:t>
                    </m:r>
                    <m:r>
                      <a:rPr lang="nb-NO" sz="2000" i="1" dirty="0">
                        <a:latin typeface="Cambria Math"/>
                      </a:rPr>
                      <m:t>2</m:t>
                    </m:r>
                    <m:r>
                      <a:rPr lang="nb-NO" sz="2000" b="0" i="1" dirty="0" smtClean="0">
                        <a:latin typeface="Cambria Math"/>
                      </a:rPr>
                      <m:t>3</m:t>
                    </m:r>
                    <m:r>
                      <a:rPr lang="en-US" sz="2000" i="1" dirty="0">
                        <a:latin typeface="Cambria Math"/>
                      </a:rPr>
                      <m:t>0</m:t>
                    </m:r>
                    <m:r>
                      <a:rPr lang="en-US" sz="2000" i="1" dirty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2000" i="1" dirty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nb-NO" sz="2000" i="1" dirty="0">
                            <a:latin typeface="Cambria Math"/>
                            <a:ea typeface="Cambria Math"/>
                          </a:rPr>
                          <m:t>15</m:t>
                        </m:r>
                      </m:num>
                      <m:den>
                        <m:r>
                          <a:rPr lang="nb-NO" sz="2000" i="1" dirty="0">
                            <a:latin typeface="Cambria Math"/>
                            <a:ea typeface="Cambria Math"/>
                          </a:rPr>
                          <m:t>100</m:t>
                        </m:r>
                      </m:den>
                    </m:f>
                    <m:r>
                      <a:rPr lang="nb-NO" sz="2000" i="1" dirty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i="1" dirty="0">
                        <a:latin typeface="Cambria Math"/>
                      </a:rPr>
                      <m:t>€ </m:t>
                    </m:r>
                    <m:r>
                      <a:rPr lang="nb-NO" sz="2000" b="0" i="1" dirty="0" smtClean="0">
                        <a:latin typeface="Cambria Math"/>
                      </a:rPr>
                      <m:t>195,50</m:t>
                    </m:r>
                  </m:oMath>
                </a14:m>
                <a:endParaRPr lang="en-US" sz="2000" dirty="0">
                  <a:latin typeface="Verdana" pitchFamily="34" charset="0"/>
                </a:endParaRPr>
              </a:p>
            </p:txBody>
          </p:sp>
        </mc:Choice>
        <mc:Fallback xmlns="">
          <p:sp>
            <p:nvSpPr>
              <p:cNvPr id="28673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398" y="1577975"/>
                <a:ext cx="7129463" cy="2452851"/>
              </a:xfrm>
              <a:prstGeom prst="rect">
                <a:avLst/>
              </a:prstGeom>
              <a:blipFill rotWithShape="1">
                <a:blip r:embed="rId3"/>
                <a:stretch>
                  <a:fillRect l="-1709" t="-2488" b="-49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914400" y="323850"/>
            <a:ext cx="5194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sz="2400" dirty="0"/>
              <a:t>Succeed </a:t>
            </a:r>
            <a:r>
              <a:rPr lang="en-US" sz="2400" dirty="0" smtClean="0"/>
              <a:t>with Mathematical Games</a:t>
            </a:r>
            <a:endParaRPr lang="fr-FR" sz="2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97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673" name="ZoneTexte 8"/>
              <p:cNvSpPr txBox="1">
                <a:spLocks noChangeArrowheads="1"/>
              </p:cNvSpPr>
              <p:nvPr/>
            </p:nvSpPr>
            <p:spPr bwMode="auto">
              <a:xfrm>
                <a:off x="914399" y="1577975"/>
                <a:ext cx="7129463" cy="4160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2800" dirty="0" smtClean="0">
                    <a:latin typeface="Verdana" pitchFamily="34" charset="0"/>
                  </a:rPr>
                  <a:t>A closer look at maths</a:t>
                </a:r>
                <a:endParaRPr lang="en-GB" sz="2800" dirty="0">
                  <a:latin typeface="Verdana" pitchFamily="34" charset="0"/>
                </a:endParaRPr>
              </a:p>
              <a:p>
                <a:r>
                  <a:rPr lang="en-US" sz="2800" dirty="0">
                    <a:latin typeface="Verdana" pitchFamily="34" charset="0"/>
                  </a:rPr>
                  <a:t>Everyday </a:t>
                </a:r>
                <a:r>
                  <a:rPr lang="en-US" sz="2800" dirty="0" err="1">
                    <a:latin typeface="Verdana" pitchFamily="34" charset="0"/>
                  </a:rPr>
                  <a:t>maths</a:t>
                </a:r>
                <a:endParaRPr lang="en-US" sz="2800" dirty="0">
                  <a:latin typeface="Verdana" pitchFamily="34" charset="0"/>
                </a:endParaRPr>
              </a:p>
              <a:p>
                <a:pPr marL="342900" indent="-342900">
                  <a:buFont typeface="Arial" charset="0"/>
                  <a:buChar char="•"/>
                </a:pPr>
                <a:r>
                  <a:rPr lang="nb-NO" sz="2000" dirty="0" err="1" smtClean="0">
                    <a:latin typeface="Verdana" pitchFamily="34" charset="0"/>
                  </a:rPr>
                  <a:t>Childbirth</a:t>
                </a:r>
                <a:r>
                  <a:rPr lang="nb-NO" sz="2000" dirty="0" smtClean="0">
                    <a:latin typeface="Verdana" pitchFamily="34" charset="0"/>
                  </a:rPr>
                  <a:t>: </a:t>
                </a:r>
                <a:r>
                  <a:rPr lang="nb-NO" sz="2000" dirty="0" err="1" smtClean="0">
                    <a:latin typeface="Verdana" pitchFamily="34" charset="0"/>
                  </a:rPr>
                  <a:t>chances</a:t>
                </a:r>
                <a:r>
                  <a:rPr lang="nb-NO" sz="2000" dirty="0" smtClean="0">
                    <a:latin typeface="Verdana" pitchFamily="34" charset="0"/>
                  </a:rPr>
                  <a:t> </a:t>
                </a:r>
                <a:r>
                  <a:rPr lang="nb-NO" sz="2000" dirty="0" err="1" smtClean="0">
                    <a:latin typeface="Verdana" pitchFamily="34" charset="0"/>
                  </a:rPr>
                  <a:t>of</a:t>
                </a:r>
                <a:r>
                  <a:rPr lang="nb-NO" sz="2000" dirty="0" smtClean="0">
                    <a:latin typeface="Verdana" pitchFamily="34" charset="0"/>
                  </a:rPr>
                  <a:t> boy 50 %, </a:t>
                </a:r>
                <a:r>
                  <a:rPr lang="nb-NO" sz="2000" dirty="0" err="1" smtClean="0">
                    <a:latin typeface="Verdana" pitchFamily="34" charset="0"/>
                  </a:rPr>
                  <a:t>girl</a:t>
                </a:r>
                <a:r>
                  <a:rPr lang="nb-NO" sz="2000" dirty="0" smtClean="0">
                    <a:latin typeface="Verdana" pitchFamily="34" charset="0"/>
                  </a:rPr>
                  <a:t> 50 %</a:t>
                </a:r>
                <a:endParaRPr lang="en-US" sz="2000" dirty="0" smtClean="0">
                  <a:latin typeface="Verdana" pitchFamily="34" charset="0"/>
                </a:endParaRPr>
              </a:p>
              <a:p>
                <a:pPr marL="342900" indent="-342900">
                  <a:buFont typeface="Arial" charset="0"/>
                  <a:buChar char="•"/>
                </a:pPr>
                <a:r>
                  <a:rPr lang="nb-NO" sz="2000" dirty="0" err="1" smtClean="0">
                    <a:latin typeface="Verdana" pitchFamily="34" charset="0"/>
                  </a:rPr>
                  <a:t>Chances</a:t>
                </a:r>
                <a:r>
                  <a:rPr lang="nb-NO" sz="2000" dirty="0" smtClean="0">
                    <a:latin typeface="Verdana" pitchFamily="34" charset="0"/>
                  </a:rPr>
                  <a:t> </a:t>
                </a:r>
                <a:r>
                  <a:rPr lang="nb-NO" sz="2000" dirty="0" err="1" smtClean="0">
                    <a:latin typeface="Verdana" pitchFamily="34" charset="0"/>
                  </a:rPr>
                  <a:t>that</a:t>
                </a:r>
                <a:r>
                  <a:rPr lang="nb-NO" sz="2000" dirty="0" smtClean="0">
                    <a:latin typeface="Verdana" pitchFamily="34" charset="0"/>
                  </a:rPr>
                  <a:t> 2-child family has 1 boy &amp; 1 </a:t>
                </a:r>
                <a:r>
                  <a:rPr lang="nb-NO" sz="2000" dirty="0" err="1" smtClean="0">
                    <a:latin typeface="Verdana" pitchFamily="34" charset="0"/>
                  </a:rPr>
                  <a:t>girl</a:t>
                </a:r>
                <a:r>
                  <a:rPr lang="nb-NO" sz="2000" dirty="0" smtClean="0">
                    <a:latin typeface="Verdana" pitchFamily="34" charset="0"/>
                  </a:rPr>
                  <a:t> </a:t>
                </a:r>
                <a:r>
                  <a:rPr lang="nb-NO" sz="2000" dirty="0" err="1" smtClean="0">
                    <a:latin typeface="Verdana" pitchFamily="34" charset="0"/>
                  </a:rPr>
                  <a:t>are</a:t>
                </a:r>
                <a:endParaRPr lang="en-US" sz="2000" dirty="0" smtClean="0">
                  <a:latin typeface="Verdana" pitchFamily="34" charset="0"/>
                </a:endParaRPr>
              </a:p>
              <a:p>
                <a:pPr marL="800100" lvl="1" indent="-34290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0 %</m:t>
                    </m:r>
                  </m:oMath>
                </a14:m>
                <a:endParaRPr lang="en-US" sz="2000" dirty="0" smtClean="0">
                  <a:latin typeface="Verdana" pitchFamily="34" charset="0"/>
                </a:endParaRPr>
              </a:p>
              <a:p>
                <a:pPr marL="800100" lvl="1" indent="-34290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25</m:t>
                    </m:r>
                    <m:r>
                      <a:rPr lang="nb-NO" sz="2000" b="0" i="1" dirty="0" smtClean="0">
                        <a:latin typeface="Cambria Math"/>
                      </a:rPr>
                      <m:t> </m:t>
                    </m:r>
                    <m:r>
                      <a:rPr lang="en-US" sz="2000" i="1" dirty="0" smtClean="0">
                        <a:latin typeface="Cambria Math"/>
                      </a:rPr>
                      <m:t>%</m:t>
                    </m:r>
                  </m:oMath>
                </a14:m>
                <a:endParaRPr lang="en-US" sz="2000" dirty="0" smtClean="0">
                  <a:latin typeface="Verdana" pitchFamily="34" charset="0"/>
                </a:endParaRPr>
              </a:p>
              <a:p>
                <a:pPr marL="800100" lvl="1" indent="-34290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33</m:t>
                    </m:r>
                    <m:f>
                      <m:fPr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b-NO" sz="20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b-NO" sz="2000" b="0" i="1" dirty="0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nb-NO" sz="2000" b="0" i="1" dirty="0" smtClean="0">
                        <a:latin typeface="Cambria Math"/>
                      </a:rPr>
                      <m:t> %</m:t>
                    </m:r>
                  </m:oMath>
                </a14:m>
                <a:r>
                  <a:rPr lang="en-US" sz="2000" dirty="0" smtClean="0">
                    <a:latin typeface="Verdana" pitchFamily="34" charset="0"/>
                  </a:rPr>
                  <a:t> </a:t>
                </a:r>
              </a:p>
              <a:p>
                <a:pPr marL="800100" lvl="1" indent="-34290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50 %</m:t>
                    </m:r>
                  </m:oMath>
                </a14:m>
                <a:endParaRPr lang="en-US" sz="2000" dirty="0" smtClean="0">
                  <a:latin typeface="Verdana" pitchFamily="34" charset="0"/>
                </a:endParaRPr>
              </a:p>
              <a:p>
                <a:pPr marL="800100" lvl="1" indent="-34290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100 %</m:t>
                    </m:r>
                  </m:oMath>
                </a14:m>
                <a:endParaRPr lang="en-US" sz="2000" dirty="0" smtClean="0">
                  <a:latin typeface="Verdana" pitchFamily="34" charset="0"/>
                </a:endParaRP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 smtClean="0">
                    <a:latin typeface="Verdana" pitchFamily="34" charset="0"/>
                  </a:rPr>
                  <a:t>Go </a:t>
                </a:r>
                <a:r>
                  <a:rPr lang="en-US" sz="2000" dirty="0">
                    <a:latin typeface="Verdana" pitchFamily="34" charset="0"/>
                  </a:rPr>
                  <a:t>to </a:t>
                </a:r>
                <a:r>
                  <a:rPr lang="en-US" sz="2000" dirty="0" smtClean="0">
                    <a:latin typeface="Verdana" pitchFamily="34" charset="0"/>
                    <a:hlinkClick r:id="rId3"/>
                  </a:rPr>
                  <a:t>www.govote.at</a:t>
                </a:r>
                <a:endParaRPr lang="en-US" sz="2000" dirty="0" smtClean="0">
                  <a:latin typeface="Verdana" pitchFamily="34" charset="0"/>
                </a:endParaRP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 smtClean="0">
                    <a:latin typeface="Verdana" pitchFamily="34" charset="0"/>
                  </a:rPr>
                  <a:t>Enter code </a:t>
                </a:r>
                <a:r>
                  <a:rPr lang="en-US" sz="2000" dirty="0">
                    <a:latin typeface="Verdana" pitchFamily="34" charset="0"/>
                  </a:rPr>
                  <a:t>52 04 </a:t>
                </a:r>
                <a:r>
                  <a:rPr lang="en-US" sz="2000" dirty="0" smtClean="0">
                    <a:latin typeface="Verdana" pitchFamily="34" charset="0"/>
                  </a:rPr>
                  <a:t>85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 smtClean="0">
                    <a:latin typeface="Verdana" pitchFamily="34" charset="0"/>
                  </a:rPr>
                  <a:t>Vote!</a:t>
                </a:r>
                <a:endParaRPr lang="en-US" sz="2000" dirty="0">
                  <a:latin typeface="Verdana" pitchFamily="34" charset="0"/>
                </a:endParaRPr>
              </a:p>
            </p:txBody>
          </p:sp>
        </mc:Choice>
        <mc:Fallback xmlns="">
          <p:sp>
            <p:nvSpPr>
              <p:cNvPr id="28673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399" y="1577975"/>
                <a:ext cx="7129463" cy="4160306"/>
              </a:xfrm>
              <a:prstGeom prst="rect">
                <a:avLst/>
              </a:prstGeom>
              <a:blipFill rotWithShape="1">
                <a:blip r:embed="rId4"/>
                <a:stretch>
                  <a:fillRect l="-1709" t="-1466" b="-176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914400" y="323850"/>
            <a:ext cx="5194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sz="2400" dirty="0"/>
              <a:t>Succeed </a:t>
            </a:r>
            <a:r>
              <a:rPr lang="en-US" sz="2400" dirty="0" smtClean="0"/>
              <a:t>with Mathematical Games</a:t>
            </a:r>
            <a:endParaRPr lang="fr-FR" sz="2400" dirty="0">
              <a:latin typeface="Verdana" pitchFamily="34" charset="0"/>
            </a:endParaRPr>
          </a:p>
        </p:txBody>
      </p:sp>
      <p:grpSp>
        <p:nvGrpSpPr>
          <p:cNvPr id="3" name="Gruppe 2"/>
          <p:cNvGrpSpPr/>
          <p:nvPr/>
        </p:nvGrpSpPr>
        <p:grpSpPr>
          <a:xfrm>
            <a:off x="5952803" y="3894278"/>
            <a:ext cx="2091059" cy="1844003"/>
            <a:chOff x="5012666" y="3862388"/>
            <a:chExt cx="2091059" cy="1844003"/>
          </a:xfrm>
        </p:grpSpPr>
        <p:pic>
          <p:nvPicPr>
            <p:cNvPr id="1026" name="Picture 2" descr="\\filgrms1\u06$\nilskh\Desktop\bo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666" y="3862388"/>
              <a:ext cx="676275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\\filgrms1\u06$\nilskh\Desktop\girl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3432" y="3862388"/>
              <a:ext cx="781050" cy="1352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kstSylinder 1"/>
            <p:cNvSpPr txBox="1"/>
            <p:nvPr/>
          </p:nvSpPr>
          <p:spPr>
            <a:xfrm>
              <a:off x="5012666" y="5305245"/>
              <a:ext cx="8771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50 %</a:t>
              </a:r>
              <a:endParaRPr lang="nb-NO" sz="20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TekstSylinder 6"/>
            <p:cNvSpPr txBox="1"/>
            <p:nvPr/>
          </p:nvSpPr>
          <p:spPr>
            <a:xfrm>
              <a:off x="6226562" y="5306281"/>
              <a:ext cx="8771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50 %</a:t>
              </a:r>
              <a:endParaRPr lang="nb-NO" sz="20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4" name="Gruppe 3"/>
          <p:cNvGrpSpPr/>
          <p:nvPr/>
        </p:nvGrpSpPr>
        <p:grpSpPr>
          <a:xfrm>
            <a:off x="6203918" y="4376055"/>
            <a:ext cx="1456675" cy="1667366"/>
            <a:chOff x="4955535" y="4342592"/>
            <a:chExt cx="1456675" cy="1667366"/>
          </a:xfrm>
        </p:grpSpPr>
        <p:pic>
          <p:nvPicPr>
            <p:cNvPr id="10" name="Picture 2" descr="\\filgrms1\u06$\nilskh\Desktop\bo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5535" y="4342592"/>
              <a:ext cx="676275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\\filgrms1\u06$\nilskh\Desktop\girl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1160" y="4378894"/>
              <a:ext cx="781050" cy="1352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kstSylinder 11"/>
            <p:cNvSpPr txBox="1"/>
            <p:nvPr/>
          </p:nvSpPr>
          <p:spPr>
            <a:xfrm>
              <a:off x="5332903" y="5609848"/>
              <a:ext cx="6896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? %</a:t>
              </a:r>
              <a:endParaRPr lang="nb-NO" sz="20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976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914398" y="1577975"/>
            <a:ext cx="71294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 smtClean="0">
                <a:latin typeface="Verdana" pitchFamily="34" charset="0"/>
              </a:rPr>
              <a:t>A closer look at maths</a:t>
            </a:r>
            <a:endParaRPr lang="en-GB" sz="2800" dirty="0">
              <a:latin typeface="Verdana" pitchFamily="34" charset="0"/>
            </a:endParaRPr>
          </a:p>
          <a:p>
            <a:r>
              <a:rPr lang="en-US" sz="2800" dirty="0">
                <a:latin typeface="Verdana" pitchFamily="34" charset="0"/>
              </a:rPr>
              <a:t>Everyday </a:t>
            </a:r>
            <a:r>
              <a:rPr lang="en-US" sz="2800" dirty="0" err="1" smtClean="0">
                <a:latin typeface="Verdana" pitchFamily="34" charset="0"/>
              </a:rPr>
              <a:t>maths</a:t>
            </a:r>
            <a:endParaRPr lang="en-US" sz="2800" dirty="0" smtClean="0">
              <a:latin typeface="Verdana" pitchFamily="34" charset="0"/>
            </a:endParaRPr>
          </a:p>
        </p:txBody>
      </p:sp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914400" y="323850"/>
            <a:ext cx="5194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sz="2400" dirty="0"/>
              <a:t>Succeed </a:t>
            </a:r>
            <a:r>
              <a:rPr lang="en-US" sz="2400" dirty="0" smtClean="0"/>
              <a:t>with Mathematical Games</a:t>
            </a:r>
            <a:endParaRPr lang="fr-FR" sz="2400" dirty="0">
              <a:latin typeface="Verdana" pitchFamily="34" charset="0"/>
            </a:endParaRPr>
          </a:p>
        </p:txBody>
      </p:sp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440842"/>
              </p:ext>
            </p:extLst>
          </p:nvPr>
        </p:nvGraphicFramePr>
        <p:xfrm>
          <a:off x="1260056" y="2984261"/>
          <a:ext cx="40680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6000"/>
                <a:gridCol w="1356000"/>
                <a:gridCol w="1356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First </a:t>
                      </a:r>
                      <a:r>
                        <a:rPr lang="nb-NO" dirty="0" err="1" smtClean="0"/>
                        <a:t>child</a:t>
                      </a:r>
                      <a:endParaRPr lang="nb-N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Second </a:t>
                      </a:r>
                      <a:r>
                        <a:rPr lang="nb-NO" dirty="0" err="1" smtClean="0"/>
                        <a:t>child</a:t>
                      </a:r>
                      <a:endParaRPr lang="nb-N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 smtClean="0"/>
                        <a:t>Chances</a:t>
                      </a:r>
                      <a:endParaRPr lang="nb-NO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BOY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BOY</a:t>
                      </a:r>
                      <a:endParaRPr lang="nb-N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>
                          <a:solidFill>
                            <a:srgbClr val="FF0000"/>
                          </a:solidFill>
                        </a:rPr>
                        <a:t>25 %</a:t>
                      </a:r>
                      <a:endParaRPr lang="nb-NO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GIRL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GIRL</a:t>
                      </a:r>
                      <a:endParaRPr lang="nb-N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>
                          <a:solidFill>
                            <a:srgbClr val="FF0000"/>
                          </a:solidFill>
                        </a:rPr>
                        <a:t>25 %</a:t>
                      </a:r>
                      <a:endParaRPr lang="nb-NO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BOY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GIRL</a:t>
                      </a:r>
                      <a:endParaRPr lang="nb-N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>
                          <a:solidFill>
                            <a:srgbClr val="00B050"/>
                          </a:solidFill>
                        </a:rPr>
                        <a:t>25 %</a:t>
                      </a:r>
                      <a:endParaRPr lang="nb-NO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GIRL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BOY</a:t>
                      </a:r>
                      <a:endParaRPr lang="nb-N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>
                          <a:solidFill>
                            <a:srgbClr val="00B050"/>
                          </a:solidFill>
                        </a:rPr>
                        <a:t>25 %</a:t>
                      </a:r>
                      <a:endParaRPr lang="nb-NO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6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914399" y="1577975"/>
            <a:ext cx="712946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 smtClean="0">
                <a:latin typeface="Verdana" pitchFamily="34" charset="0"/>
              </a:rPr>
              <a:t>Me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000" dirty="0" smtClean="0">
                <a:latin typeface="Verdana" pitchFamily="34" charset="0"/>
              </a:rPr>
              <a:t>Assistant Professor at the University of Agder</a:t>
            </a:r>
          </a:p>
          <a:p>
            <a:pPr marL="800100" lvl="1" indent="-342900">
              <a:buFont typeface="Arial" charset="0"/>
              <a:buChar char="•"/>
            </a:pPr>
            <a:r>
              <a:rPr lang="en-GB" sz="2000" dirty="0" smtClean="0">
                <a:latin typeface="Verdana" pitchFamily="34" charset="0"/>
              </a:rPr>
              <a:t>Main campus, Kristiansand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000" dirty="0" smtClean="0">
                <a:latin typeface="Verdana" pitchFamily="34" charset="0"/>
              </a:rPr>
              <a:t>Teaching experience in ICT and</a:t>
            </a:r>
            <a:br>
              <a:rPr lang="en-GB" sz="2000" dirty="0" smtClean="0">
                <a:latin typeface="Verdana" pitchFamily="34" charset="0"/>
              </a:rPr>
            </a:br>
            <a:r>
              <a:rPr lang="en-GB" sz="2000" dirty="0" smtClean="0">
                <a:latin typeface="Verdana" pitchFamily="34" charset="0"/>
              </a:rPr>
              <a:t>mathematics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000" dirty="0" smtClean="0">
                <a:latin typeface="Verdana" pitchFamily="34" charset="0"/>
              </a:rPr>
              <a:t>Former software developer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000" dirty="0" smtClean="0">
                <a:latin typeface="Verdana" pitchFamily="34" charset="0"/>
              </a:rPr>
              <a:t>Not a gamer</a:t>
            </a:r>
          </a:p>
          <a:p>
            <a:pPr marL="342900" indent="-342900">
              <a:buFont typeface="Arial" charset="0"/>
              <a:buChar char="•"/>
            </a:pPr>
            <a:endParaRPr lang="fr-FR" sz="2000" dirty="0">
              <a:solidFill>
                <a:srgbClr val="4D4D4D"/>
              </a:solidFill>
              <a:latin typeface="Verdana" pitchFamily="34" charset="0"/>
            </a:endParaRPr>
          </a:p>
        </p:txBody>
      </p:sp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914400" y="323850"/>
            <a:ext cx="5194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sz="2400" dirty="0"/>
              <a:t>Succeed </a:t>
            </a:r>
            <a:r>
              <a:rPr lang="en-US" sz="2400" dirty="0" smtClean="0"/>
              <a:t>with Mathematical Games</a:t>
            </a:r>
            <a:endParaRPr lang="fr-FR" sz="2400" dirty="0">
              <a:latin typeface="Verdan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395" y="2487103"/>
            <a:ext cx="2809636" cy="358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Rett pil 2"/>
          <p:cNvCxnSpPr/>
          <p:nvPr/>
        </p:nvCxnSpPr>
        <p:spPr>
          <a:xfrm flipH="1">
            <a:off x="6108700" y="4071668"/>
            <a:ext cx="1008513" cy="1052423"/>
          </a:xfrm>
          <a:prstGeom prst="straightConnector1">
            <a:avLst/>
          </a:prstGeom>
          <a:ln w="31750">
            <a:solidFill>
              <a:srgbClr val="C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673" name="ZoneTexte 8"/>
              <p:cNvSpPr txBox="1">
                <a:spLocks noChangeArrowheads="1"/>
              </p:cNvSpPr>
              <p:nvPr/>
            </p:nvSpPr>
            <p:spPr bwMode="auto">
              <a:xfrm>
                <a:off x="914398" y="1577975"/>
                <a:ext cx="7129463" cy="3881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2800" dirty="0" smtClean="0">
                    <a:latin typeface="Verdana" pitchFamily="34" charset="0"/>
                  </a:rPr>
                  <a:t>A closer look at maths</a:t>
                </a:r>
                <a:endParaRPr lang="en-GB" sz="2800" dirty="0">
                  <a:latin typeface="Verdana" pitchFamily="34" charset="0"/>
                </a:endParaRPr>
              </a:p>
              <a:p>
                <a:r>
                  <a:rPr lang="en-US" sz="2800" dirty="0" smtClean="0">
                    <a:latin typeface="Verdana" pitchFamily="34" charset="0"/>
                  </a:rPr>
                  <a:t>Subjects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 smtClean="0">
                    <a:latin typeface="Verdana" pitchFamily="34" charset="0"/>
                  </a:rPr>
                  <a:t>Arithmetic</a:t>
                </a:r>
                <a:endParaRPr lang="en-US" sz="2000" dirty="0">
                  <a:latin typeface="Verdana" pitchFamily="34" charset="0"/>
                </a:endParaRP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sz="2000" dirty="0" smtClean="0">
                    <a:latin typeface="Verdana" pitchFamily="34" charset="0"/>
                  </a:rPr>
                  <a:t>Calculate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nb-NO" sz="2000" i="1"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m:t>2+3</m:t>
                    </m:r>
                  </m:oMath>
                </a14:m>
                <a:r>
                  <a:rPr lang="nb-NO" sz="2000" dirty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endParaRPr lang="nb-NO" sz="2000" dirty="0" smtClean="0">
                  <a:latin typeface="Cambria Math" pitchFamily="18" charset="0"/>
                  <a:ea typeface="Cambria Math" pitchFamily="18" charset="0"/>
                  <a:cs typeface="Arial" pitchFamily="34" charset="0"/>
                </a:endParaRP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/>
                            <a:ea typeface="Cambria Math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nb-NO" sz="2000" i="1"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nb-NO" sz="2000" i="1"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2</m:t>
                        </m:r>
                      </m:den>
                    </m:f>
                    <m:r>
                      <a:rPr lang="nb-NO" sz="2000" i="1"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m:t>+</m:t>
                    </m:r>
                    <m:f>
                      <m:fPr>
                        <m:ctrlPr>
                          <a:rPr lang="nb-NO" sz="2000" i="1">
                            <a:latin typeface="Cambria Math"/>
                            <a:ea typeface="Cambria Math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nb-NO" sz="2000" i="1"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nb-NO" sz="2000" i="1"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000" dirty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endParaRPr lang="en-GB" sz="2000" dirty="0" smtClean="0">
                  <a:latin typeface="Cambria Math" pitchFamily="18" charset="0"/>
                  <a:ea typeface="Cambria Math" pitchFamily="18" charset="0"/>
                  <a:cs typeface="Arial" pitchFamily="34" charset="0"/>
                </a:endParaRP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/>
                            <a:ea typeface="Cambria Math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nb-NO" sz="2000" i="1"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3</m:t>
                        </m:r>
                      </m:e>
                      <m:sup>
                        <m:r>
                          <a:rPr lang="nb-NO" sz="2000" i="1"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5</m:t>
                        </m:r>
                      </m:sup>
                    </m:sSup>
                    <m:r>
                      <a:rPr lang="nb-NO" sz="2000" i="1"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nb-NO" sz="2000" i="1">
                            <a:latin typeface="Cambria Math"/>
                            <a:ea typeface="Cambria Math" pitchFamily="18" charset="0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nb-NO" sz="2000" i="1"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en-GB" dirty="0" smtClean="0">
                  <a:latin typeface="Arial" pitchFamily="34" charset="0"/>
                  <a:cs typeface="Arial" pitchFamily="34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nb-NO" sz="2000" i="1">
                            <a:latin typeface="Cambria Math"/>
                            <a:ea typeface="Cambria Math" pitchFamily="18" charset="0"/>
                            <a:cs typeface="Arial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2000" i="1"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ln</m:t>
                        </m:r>
                      </m:fName>
                      <m:e>
                        <m:r>
                          <a:rPr lang="nb-NO" sz="2000" i="1"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5</m:t>
                        </m:r>
                      </m:e>
                    </m:func>
                  </m:oMath>
                </a14:m>
                <a:r>
                  <a:rPr lang="en-US" sz="2000" i="1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endParaRPr lang="en-US" sz="2000" i="1" dirty="0">
                  <a:latin typeface="Cambria Math" pitchFamily="18" charset="0"/>
                  <a:ea typeface="Cambria Math" pitchFamily="18" charset="0"/>
                  <a:cs typeface="Arial" pitchFamily="34" charset="0"/>
                </a:endParaRP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>
                    <a:latin typeface="Verdana" pitchFamily="34" charset="0"/>
                  </a:rPr>
                  <a:t>N</a:t>
                </a:r>
                <a:r>
                  <a:rPr lang="en-US" sz="2000" dirty="0" smtClean="0">
                    <a:latin typeface="Verdana" pitchFamily="34" charset="0"/>
                  </a:rPr>
                  <a:t>umber </a:t>
                </a:r>
                <a:r>
                  <a:rPr lang="en-US" sz="2000" dirty="0">
                    <a:latin typeface="Verdana" pitchFamily="34" charset="0"/>
                  </a:rPr>
                  <a:t>theory</a:t>
                </a: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sz="2000" dirty="0">
                    <a:latin typeface="Verdana" pitchFamily="34" charset="0"/>
                  </a:rPr>
                  <a:t>A number is divisible by 3 if its digit sum is divisible by 3</a:t>
                </a:r>
              </a:p>
            </p:txBody>
          </p:sp>
        </mc:Choice>
        <mc:Fallback xmlns="">
          <p:sp>
            <p:nvSpPr>
              <p:cNvPr id="28673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398" y="1577975"/>
                <a:ext cx="7129463" cy="3881512"/>
              </a:xfrm>
              <a:prstGeom prst="rect">
                <a:avLst/>
              </a:prstGeom>
              <a:blipFill rotWithShape="1">
                <a:blip r:embed="rId3"/>
                <a:stretch>
                  <a:fillRect l="-1709" t="-1570" b="-188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914400" y="323850"/>
            <a:ext cx="5194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sz="2400" dirty="0"/>
              <a:t>Succeed </a:t>
            </a:r>
            <a:r>
              <a:rPr lang="en-US" sz="2400" dirty="0" smtClean="0"/>
              <a:t>with Mathematical Games</a:t>
            </a:r>
            <a:endParaRPr lang="fr-FR" sz="2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93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673" name="ZoneTexte 8"/>
              <p:cNvSpPr txBox="1">
                <a:spLocks noChangeArrowheads="1"/>
              </p:cNvSpPr>
              <p:nvPr/>
            </p:nvSpPr>
            <p:spPr bwMode="auto">
              <a:xfrm>
                <a:off x="914398" y="1577975"/>
                <a:ext cx="7129463" cy="3000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2800" dirty="0" smtClean="0">
                    <a:latin typeface="Verdana" pitchFamily="34" charset="0"/>
                  </a:rPr>
                  <a:t>A closer look at maths</a:t>
                </a:r>
                <a:endParaRPr lang="en-GB" sz="2800" dirty="0">
                  <a:latin typeface="Verdana" pitchFamily="34" charset="0"/>
                </a:endParaRPr>
              </a:p>
              <a:p>
                <a:r>
                  <a:rPr lang="en-US" sz="2800" dirty="0" smtClean="0">
                    <a:latin typeface="Verdana" pitchFamily="34" charset="0"/>
                  </a:rPr>
                  <a:t>Subjects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 smtClean="0">
                    <a:latin typeface="Verdana" pitchFamily="34" charset="0"/>
                  </a:rPr>
                  <a:t>Algebra</a:t>
                </a: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sz="2000" dirty="0" smtClean="0">
                    <a:latin typeface="Verdana" pitchFamily="34" charset="0"/>
                  </a:rPr>
                  <a:t>Simplify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nb-NO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latin typeface="Cambria Math"/>
                          </a:rPr>
                          <m:t>(</m:t>
                        </m:r>
                        <m:r>
                          <a:rPr lang="nb-NO" sz="2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nb-NO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b-NO" sz="2000" b="0" i="1" smtClean="0">
                        <a:latin typeface="Cambria Math"/>
                      </a:rPr>
                      <m:t>+4</m:t>
                    </m:r>
                    <m:r>
                      <a:rPr lang="nb-NO" sz="2000" b="0" i="1" smtClean="0">
                        <a:latin typeface="Cambria Math"/>
                      </a:rPr>
                      <m:t>𝑥</m:t>
                    </m:r>
                    <m:r>
                      <a:rPr lang="nb-NO" sz="2000" b="0" i="1" smtClean="0">
                        <a:latin typeface="Cambria Math"/>
                      </a:rPr>
                      <m:t>)−2</m:t>
                    </m:r>
                    <m:d>
                      <m:dPr>
                        <m:ctrlPr>
                          <a:rPr lang="nb-NO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b-NO" sz="2000" b="0" i="1" smtClean="0">
                            <a:latin typeface="Cambria Math"/>
                          </a:rPr>
                          <m:t>𝑥</m:t>
                        </m:r>
                        <m:r>
                          <a:rPr lang="nb-NO" sz="2000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nb-NO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nb-NO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nb-NO" sz="2000" b="0" dirty="0" smtClean="0">
                  <a:latin typeface="Verdana" pitchFamily="34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/>
                      </a:rPr>
                      <m:t>5</m:t>
                    </m:r>
                    <m:sSup>
                      <m:sSupPr>
                        <m:ctrlPr>
                          <a:rPr lang="nb-NO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nb-NO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b-NO" sz="2000" b="0" i="1" smtClean="0">
                        <a:latin typeface="Cambria Math"/>
                      </a:rPr>
                      <m:t>+10</m:t>
                    </m:r>
                    <m:r>
                      <a:rPr lang="nb-NO" sz="20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 smtClean="0">
                    <a:latin typeface="Verdana" pitchFamily="34" charset="0"/>
                  </a:rPr>
                  <a:t> </a:t>
                </a:r>
                <a:endParaRPr lang="en-US" sz="2000" dirty="0">
                  <a:latin typeface="Verdana" pitchFamily="34" charset="0"/>
                </a:endParaRPr>
              </a:p>
              <a:p>
                <a:pPr marL="800100" lvl="3" indent="-342900">
                  <a:buFont typeface="Arial" charset="0"/>
                  <a:buChar char="•"/>
                </a:pPr>
                <a:r>
                  <a:rPr lang="en-US" sz="2000" dirty="0">
                    <a:latin typeface="Verdana" pitchFamily="34" charset="0"/>
                  </a:rPr>
                  <a:t>Obtain a formula for solving </a:t>
                </a:r>
                <a14:m>
                  <m:oMath xmlns:m="http://schemas.openxmlformats.org/officeDocument/2006/math">
                    <m:r>
                      <a:rPr lang="nb-NO" sz="2000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nb-NO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nb-NO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nb-NO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b-NO" sz="2000" i="1">
                        <a:latin typeface="Cambria Math"/>
                      </a:rPr>
                      <m:t>+</m:t>
                    </m:r>
                    <m:r>
                      <a:rPr lang="nb-NO" sz="2000" i="1">
                        <a:latin typeface="Cambria Math"/>
                      </a:rPr>
                      <m:t>𝑏𝑥</m:t>
                    </m:r>
                    <m:r>
                      <a:rPr lang="nb-NO" sz="2000" i="1">
                        <a:latin typeface="Cambria Math"/>
                      </a:rPr>
                      <m:t>+</m:t>
                    </m:r>
                    <m:r>
                      <a:rPr lang="nb-NO" sz="2000" i="1">
                        <a:latin typeface="Cambria Math"/>
                      </a:rPr>
                      <m:t>𝑐</m:t>
                    </m:r>
                    <m:r>
                      <a:rPr lang="nb-NO" sz="2000" i="1">
                        <a:latin typeface="Cambria Math"/>
                      </a:rPr>
                      <m:t>=0</m:t>
                    </m:r>
                  </m:oMath>
                </a14:m>
                <a:endParaRPr lang="nb-NO" sz="2000" i="1" dirty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nb-NO" sz="2000" b="0" i="1" smtClean="0">
                            <a:latin typeface="Cambria Math"/>
                            <a:cs typeface="Arial" pitchFamily="34" charset="0"/>
                          </a:rPr>
                          <m:t>1,2</m:t>
                        </m:r>
                      </m:sub>
                    </m:sSub>
                    <m:r>
                      <a:rPr lang="en-GB" sz="2000" i="1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GB" sz="2000" i="1">
                            <a:latin typeface="Cambria Math"/>
                            <a:cs typeface="Arial" pitchFamily="34" charset="0"/>
                          </a:rPr>
                          <m:t>𝑏</m:t>
                        </m:r>
                        <m:r>
                          <a:rPr lang="en-GB" sz="2000" i="1">
                            <a:latin typeface="Cambria Math"/>
                            <a:cs typeface="Arial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GB" sz="2000" i="1">
                                <a:latin typeface="Cambria Math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GB" sz="2000" i="1">
                                    <a:latin typeface="Cambria Math"/>
                                    <a:cs typeface="Arial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latin typeface="Cambria Math"/>
                                    <a:cs typeface="Arial" pitchFamily="34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GB" sz="2000" i="1">
                                    <a:latin typeface="Cambria Math"/>
                                    <a:cs typeface="Arial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000" i="1">
                                <a:latin typeface="Cambria Math"/>
                                <a:cs typeface="Arial" pitchFamily="34" charset="0"/>
                              </a:rPr>
                              <m:t>−4</m:t>
                            </m:r>
                            <m:r>
                              <a:rPr lang="en-GB" sz="2000" i="1">
                                <a:latin typeface="Cambria Math"/>
                                <a:cs typeface="Arial" pitchFamily="34" charset="0"/>
                              </a:rPr>
                              <m:t>𝑎𝑐</m:t>
                            </m:r>
                          </m:e>
                        </m:rad>
                      </m:num>
                      <m:den>
                        <m:r>
                          <a:rPr lang="en-GB" sz="2000" i="1">
                            <a:latin typeface="Cambria Math"/>
                            <a:cs typeface="Arial" pitchFamily="34" charset="0"/>
                          </a:rPr>
                          <m:t>2</m:t>
                        </m:r>
                        <m:r>
                          <a:rPr lang="en-GB" sz="2000" i="1">
                            <a:latin typeface="Cambria Math"/>
                            <a:cs typeface="Arial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Verdana" pitchFamily="34" charset="0"/>
                  </a:rPr>
                  <a:t> </a:t>
                </a: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sz="2000" dirty="0">
                    <a:latin typeface="Verdana" pitchFamily="34" charset="0"/>
                  </a:rPr>
                  <a:t>Actually </a:t>
                </a:r>
                <a:r>
                  <a:rPr lang="en-US" sz="2000" dirty="0" smtClean="0">
                    <a:latin typeface="Verdana" pitchFamily="34" charset="0"/>
                  </a:rPr>
                  <a:t>employing the formula is </a:t>
                </a:r>
                <a:r>
                  <a:rPr lang="en-US" sz="2000" dirty="0">
                    <a:latin typeface="Verdana" pitchFamily="34" charset="0"/>
                  </a:rPr>
                  <a:t>arithmetic</a:t>
                </a:r>
              </a:p>
            </p:txBody>
          </p:sp>
        </mc:Choice>
        <mc:Fallback xmlns="">
          <p:sp>
            <p:nvSpPr>
              <p:cNvPr id="28673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398" y="1577975"/>
                <a:ext cx="7129463" cy="3000309"/>
              </a:xfrm>
              <a:prstGeom prst="rect">
                <a:avLst/>
              </a:prstGeom>
              <a:blipFill rotWithShape="1">
                <a:blip r:embed="rId3"/>
                <a:stretch>
                  <a:fillRect l="-1709" t="-2033" b="-28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914400" y="323850"/>
            <a:ext cx="5194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sz="2400" dirty="0"/>
              <a:t>Succeed </a:t>
            </a:r>
            <a:r>
              <a:rPr lang="en-US" sz="2400" dirty="0" smtClean="0"/>
              <a:t>with Mathematical Games</a:t>
            </a:r>
            <a:endParaRPr lang="fr-FR" sz="2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9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914398" y="1577975"/>
            <a:ext cx="7129463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 smtClean="0">
                <a:latin typeface="Verdana" pitchFamily="34" charset="0"/>
              </a:rPr>
              <a:t>A closer look at maths</a:t>
            </a:r>
            <a:endParaRPr lang="en-GB" sz="2800" dirty="0">
              <a:latin typeface="Verdana" pitchFamily="34" charset="0"/>
            </a:endParaRPr>
          </a:p>
          <a:p>
            <a:r>
              <a:rPr lang="en-US" sz="2800" dirty="0" smtClean="0">
                <a:latin typeface="Verdana" pitchFamily="34" charset="0"/>
              </a:rPr>
              <a:t>Subjects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Geometry</a:t>
            </a:r>
            <a:endParaRPr lang="en-US" sz="2000" dirty="0">
              <a:latin typeface="Verdana" pitchFamily="34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Euclidian Geometry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Trigonometry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Fractals</a:t>
            </a:r>
          </a:p>
        </p:txBody>
      </p:sp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914400" y="323850"/>
            <a:ext cx="5194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sz="2400" dirty="0"/>
              <a:t>Succeed </a:t>
            </a:r>
            <a:r>
              <a:rPr lang="en-US" sz="2400" dirty="0" smtClean="0"/>
              <a:t>with Mathematical Games</a:t>
            </a:r>
            <a:endParaRPr lang="fr-FR" sz="2400" dirty="0">
              <a:latin typeface="Verdana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63" y="4311008"/>
            <a:ext cx="2243190" cy="215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510" y="4787846"/>
            <a:ext cx="210502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844" y="4460375"/>
            <a:ext cx="1728192" cy="185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57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914398" y="1577975"/>
            <a:ext cx="7129463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 smtClean="0">
                <a:latin typeface="Verdana" pitchFamily="34" charset="0"/>
              </a:rPr>
              <a:t>A closer look at maths</a:t>
            </a:r>
            <a:endParaRPr lang="en-GB" sz="2800" dirty="0">
              <a:latin typeface="Verdana" pitchFamily="34" charset="0"/>
            </a:endParaRPr>
          </a:p>
          <a:p>
            <a:r>
              <a:rPr lang="en-US" sz="2800" dirty="0" smtClean="0">
                <a:latin typeface="Verdana" pitchFamily="34" charset="0"/>
              </a:rPr>
              <a:t>Subjects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Logic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If x = </a:t>
            </a:r>
            <a:r>
              <a:rPr lang="en-US" sz="2000" dirty="0" smtClean="0">
                <a:latin typeface="Verdana" pitchFamily="34" charset="0"/>
              </a:rPr>
              <a:t>TRUE and </a:t>
            </a:r>
            <a:r>
              <a:rPr lang="en-US" sz="2000" dirty="0">
                <a:latin typeface="Verdana" pitchFamily="34" charset="0"/>
              </a:rPr>
              <a:t>y = </a:t>
            </a:r>
            <a:r>
              <a:rPr lang="en-US" sz="2000" dirty="0" smtClean="0">
                <a:latin typeface="Verdana" pitchFamily="34" charset="0"/>
              </a:rPr>
              <a:t>FALSE, </a:t>
            </a:r>
            <a:r>
              <a:rPr lang="en-US" sz="2000" dirty="0">
                <a:latin typeface="Verdana" pitchFamily="34" charset="0"/>
              </a:rPr>
              <a:t>then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x OR y is</a:t>
            </a:r>
          </a:p>
          <a:p>
            <a:pPr lvl="2"/>
            <a:r>
              <a:rPr lang="en-US" sz="2000" dirty="0">
                <a:latin typeface="Verdana" pitchFamily="34" charset="0"/>
              </a:rPr>
              <a:t>TRUE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x AND y is</a:t>
            </a:r>
          </a:p>
          <a:p>
            <a:pPr lvl="2"/>
            <a:r>
              <a:rPr lang="en-US" sz="2000" dirty="0">
                <a:latin typeface="Verdana" pitchFamily="34" charset="0"/>
              </a:rPr>
              <a:t>FALSE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Set theory</a:t>
            </a:r>
            <a:endParaRPr lang="en-US" sz="2000" dirty="0">
              <a:latin typeface="Verdana" pitchFamily="34" charset="0"/>
            </a:endParaRPr>
          </a:p>
        </p:txBody>
      </p:sp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914400" y="323850"/>
            <a:ext cx="5194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sz="2400" dirty="0"/>
              <a:t>Succeed </a:t>
            </a:r>
            <a:r>
              <a:rPr lang="en-US" sz="2400" dirty="0" smtClean="0"/>
              <a:t>with Mathematical Games</a:t>
            </a:r>
            <a:endParaRPr lang="fr-FR" sz="2400" dirty="0">
              <a:latin typeface="Verdan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5033864"/>
            <a:ext cx="19335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67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673" name="ZoneTexte 8"/>
              <p:cNvSpPr txBox="1">
                <a:spLocks noChangeArrowheads="1"/>
              </p:cNvSpPr>
              <p:nvPr/>
            </p:nvSpPr>
            <p:spPr bwMode="auto">
              <a:xfrm>
                <a:off x="914398" y="1577975"/>
                <a:ext cx="7129463" cy="4160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2800" dirty="0" smtClean="0">
                    <a:latin typeface="Verdana" pitchFamily="34" charset="0"/>
                  </a:rPr>
                  <a:t>A closer look at maths</a:t>
                </a:r>
                <a:endParaRPr lang="en-GB" sz="2800" dirty="0">
                  <a:latin typeface="Verdana" pitchFamily="34" charset="0"/>
                </a:endParaRPr>
              </a:p>
              <a:p>
                <a:r>
                  <a:rPr lang="en-US" sz="2800" dirty="0" smtClean="0">
                    <a:latin typeface="Verdana" pitchFamily="34" charset="0"/>
                  </a:rPr>
                  <a:t>Subjects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 err="1">
                    <a:latin typeface="Verdana" pitchFamily="34" charset="0"/>
                  </a:rPr>
                  <a:t>Combinatorics</a:t>
                </a:r>
                <a:endParaRPr lang="en-US" sz="2000" dirty="0">
                  <a:latin typeface="Verdana" pitchFamily="34" charset="0"/>
                </a:endParaRP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sz="2000" dirty="0">
                    <a:latin typeface="Verdana" pitchFamily="34" charset="0"/>
                  </a:rPr>
                  <a:t>In how many ways can you order three objects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6</m:t>
                    </m:r>
                  </m:oMath>
                </a14:m>
                <a:r>
                  <a:rPr lang="en-US" sz="2000" dirty="0" smtClean="0">
                    <a:latin typeface="Verdana" pitchFamily="34" charset="0"/>
                  </a:rPr>
                  <a:t> </a:t>
                </a:r>
                <a:endParaRPr lang="en-US" sz="2000" dirty="0">
                  <a:latin typeface="Verdana" pitchFamily="34" charset="0"/>
                </a:endParaRP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sz="2000" dirty="0">
                    <a:latin typeface="Verdana" pitchFamily="34" charset="0"/>
                  </a:rPr>
                  <a:t>How many bridge hands with 8 hearts are there</a:t>
                </a:r>
                <a:r>
                  <a:rPr lang="en-US" sz="2000" dirty="0" smtClean="0">
                    <a:latin typeface="Verdana" pitchFamily="34" charset="0"/>
                  </a:rPr>
                  <a:t>?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nb-NO" sz="2000" i="1">
                        <a:latin typeface="Cambria Math"/>
                      </a:rPr>
                      <m:t>740</m:t>
                    </m:r>
                    <m:r>
                      <a:rPr lang="nb-NO" sz="2000" b="0" i="1" smtClean="0">
                        <a:latin typeface="Cambria Math"/>
                      </a:rPr>
                      <m:t> </m:t>
                    </m:r>
                    <m:r>
                      <a:rPr lang="nb-NO" sz="2000" i="1">
                        <a:latin typeface="Cambria Math"/>
                      </a:rPr>
                      <m:t>999</m:t>
                    </m:r>
                    <m:r>
                      <a:rPr lang="nb-NO" sz="2000" b="0" i="1" smtClean="0">
                        <a:latin typeface="Cambria Math"/>
                      </a:rPr>
                      <m:t> </m:t>
                    </m:r>
                    <m:r>
                      <a:rPr lang="nb-NO" sz="2000" i="1">
                        <a:latin typeface="Cambria Math"/>
                      </a:rPr>
                      <m:t>259</m:t>
                    </m:r>
                  </m:oMath>
                </a14:m>
                <a:r>
                  <a:rPr lang="en-US" sz="2000" i="1" dirty="0" smtClean="0">
                    <a:latin typeface="Cambria Math"/>
                  </a:rPr>
                  <a:t> </a:t>
                </a:r>
                <a:endParaRPr lang="en-US" sz="2000" i="1" dirty="0">
                  <a:latin typeface="Cambria Math"/>
                </a:endParaRP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>
                    <a:latin typeface="Verdana" pitchFamily="34" charset="0"/>
                  </a:rPr>
                  <a:t>P</a:t>
                </a:r>
                <a:r>
                  <a:rPr lang="en-US" sz="2000" dirty="0" smtClean="0">
                    <a:latin typeface="Verdana" pitchFamily="34" charset="0"/>
                  </a:rPr>
                  <a:t>robability </a:t>
                </a:r>
                <a:r>
                  <a:rPr lang="en-US" sz="2000" dirty="0">
                    <a:latin typeface="Verdana" pitchFamily="34" charset="0"/>
                  </a:rPr>
                  <a:t>theory</a:t>
                </a: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sz="2000" dirty="0">
                    <a:latin typeface="Verdana" pitchFamily="34" charset="0"/>
                  </a:rPr>
                  <a:t>What is the probability of </a:t>
                </a:r>
                <a:r>
                  <a:rPr lang="en-US" sz="2000" dirty="0" smtClean="0">
                    <a:latin typeface="Verdana" pitchFamily="34" charset="0"/>
                  </a:rPr>
                  <a:t>obtaining</a:t>
                </a:r>
                <a:br>
                  <a:rPr lang="en-US" sz="2000" dirty="0" smtClean="0">
                    <a:latin typeface="Verdana" pitchFamily="34" charset="0"/>
                  </a:rPr>
                </a:br>
                <a:r>
                  <a:rPr lang="en-US" sz="2000" dirty="0" smtClean="0">
                    <a:latin typeface="Verdana" pitchFamily="34" charset="0"/>
                  </a:rPr>
                  <a:t>when </a:t>
                </a:r>
                <a:r>
                  <a:rPr lang="en-US" sz="2000" dirty="0">
                    <a:latin typeface="Verdana" pitchFamily="34" charset="0"/>
                  </a:rPr>
                  <a:t>throwing </a:t>
                </a:r>
                <a:r>
                  <a:rPr lang="en-US" sz="2000" dirty="0" smtClean="0">
                    <a:latin typeface="Verdana" pitchFamily="34" charset="0"/>
                  </a:rPr>
                  <a:t>a die twice?</a:t>
                </a: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nb-NO" sz="2000" i="1"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nb-NO" sz="2000" i="1">
                            <a:latin typeface="Cambria Math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000" i="1" dirty="0" smtClean="0">
                    <a:latin typeface="Cambria Math"/>
                  </a:rPr>
                  <a:t> </a:t>
                </a:r>
              </a:p>
            </p:txBody>
          </p:sp>
        </mc:Choice>
        <mc:Fallback xmlns="">
          <p:sp>
            <p:nvSpPr>
              <p:cNvPr id="28673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398" y="1577975"/>
                <a:ext cx="7129463" cy="4160626"/>
              </a:xfrm>
              <a:prstGeom prst="rect">
                <a:avLst/>
              </a:prstGeom>
              <a:blipFill rotWithShape="1">
                <a:blip r:embed="rId3"/>
                <a:stretch>
                  <a:fillRect l="-1709" t="-146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914400" y="323850"/>
            <a:ext cx="5194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sz="2400" dirty="0"/>
              <a:t>Succeed </a:t>
            </a:r>
            <a:r>
              <a:rPr lang="en-US" sz="2400" dirty="0" smtClean="0"/>
              <a:t>with Mathematical Games</a:t>
            </a:r>
            <a:endParaRPr lang="fr-FR" sz="2400" dirty="0">
              <a:latin typeface="Verdan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873" y="4595365"/>
            <a:ext cx="376191" cy="43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52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914398" y="1577975"/>
            <a:ext cx="7129463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 smtClean="0">
                <a:latin typeface="Verdana" pitchFamily="34" charset="0"/>
              </a:rPr>
              <a:t>A closer look at maths</a:t>
            </a:r>
            <a:endParaRPr lang="en-GB" sz="2800" dirty="0">
              <a:latin typeface="Verdana" pitchFamily="34" charset="0"/>
            </a:endParaRPr>
          </a:p>
          <a:p>
            <a:r>
              <a:rPr lang="en-US" sz="2800" dirty="0" smtClean="0">
                <a:latin typeface="Verdana" pitchFamily="34" charset="0"/>
              </a:rPr>
              <a:t>Subjects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Statistics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8 pupils weigh 32, 35, 33, 30, 28, 29, </a:t>
            </a:r>
            <a:r>
              <a:rPr lang="en-US" sz="2000" dirty="0" smtClean="0">
                <a:latin typeface="Verdana" pitchFamily="34" charset="0"/>
              </a:rPr>
              <a:t>35 and 27 </a:t>
            </a:r>
            <a:r>
              <a:rPr lang="en-US" sz="2000" dirty="0">
                <a:latin typeface="Verdana" pitchFamily="34" charset="0"/>
              </a:rPr>
              <a:t>kg. </a:t>
            </a:r>
            <a:r>
              <a:rPr lang="en-US" sz="2000" dirty="0" smtClean="0">
                <a:latin typeface="Verdana" pitchFamily="34" charset="0"/>
              </a:rPr>
              <a:t>Calculate </a:t>
            </a:r>
            <a:r>
              <a:rPr lang="en-US" sz="2000" dirty="0">
                <a:latin typeface="Verdana" pitchFamily="34" charset="0"/>
              </a:rPr>
              <a:t>average, standard deviation, median and mode</a:t>
            </a:r>
          </a:p>
          <a:p>
            <a:pPr lvl="2"/>
            <a:r>
              <a:rPr lang="en-US" sz="2000" dirty="0">
                <a:latin typeface="Verdana" pitchFamily="34" charset="0"/>
              </a:rPr>
              <a:t>31,1   2,9   31,  35</a:t>
            </a:r>
          </a:p>
        </p:txBody>
      </p:sp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914400" y="323850"/>
            <a:ext cx="5194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sz="2400" dirty="0"/>
              <a:t>Succeed </a:t>
            </a:r>
            <a:r>
              <a:rPr lang="en-US" sz="2400" dirty="0" smtClean="0"/>
              <a:t>with Mathematical Games</a:t>
            </a:r>
            <a:endParaRPr lang="fr-FR" sz="2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82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673" name="ZoneTexte 8"/>
              <p:cNvSpPr txBox="1">
                <a:spLocks noChangeArrowheads="1"/>
              </p:cNvSpPr>
              <p:nvPr/>
            </p:nvSpPr>
            <p:spPr bwMode="auto">
              <a:xfrm>
                <a:off x="914398" y="1577975"/>
                <a:ext cx="7129463" cy="3285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2800" dirty="0" smtClean="0">
                    <a:latin typeface="Verdana" pitchFamily="34" charset="0"/>
                  </a:rPr>
                  <a:t>A closer look at maths</a:t>
                </a:r>
                <a:endParaRPr lang="en-GB" sz="2800" dirty="0">
                  <a:latin typeface="Verdana" pitchFamily="34" charset="0"/>
                </a:endParaRPr>
              </a:p>
              <a:p>
                <a:r>
                  <a:rPr lang="en-US" sz="2800" dirty="0" smtClean="0">
                    <a:latin typeface="Verdana" pitchFamily="34" charset="0"/>
                  </a:rPr>
                  <a:t>Subjects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>
                    <a:latin typeface="Verdana" pitchFamily="34" charset="0"/>
                  </a:rPr>
                  <a:t>Calculus</a:t>
                </a: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sz="2000" dirty="0" smtClean="0">
                    <a:latin typeface="Verdana" pitchFamily="34" charset="0"/>
                  </a:rPr>
                  <a:t>Calculate the derivative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nb-NO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b-NO" sz="2000" b="0" i="1" smtClean="0">
                        <a:latin typeface="Cambria Math"/>
                      </a:rPr>
                      <m:t>+3</m:t>
                    </m:r>
                    <m:r>
                      <a:rPr lang="nb-NO" sz="2000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sz="2000" dirty="0" smtClean="0">
                  <a:latin typeface="Verdana" pitchFamily="34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2</m:t>
                    </m:r>
                    <m:r>
                      <a:rPr lang="en-US" sz="2000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 smtClean="0">
                    <a:latin typeface="Verdana" pitchFamily="34" charset="0"/>
                  </a:rPr>
                  <a:t> </a:t>
                </a:r>
                <a:endParaRPr lang="en-US" sz="2000" dirty="0">
                  <a:latin typeface="Verdana" pitchFamily="34" charset="0"/>
                </a:endParaRP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sz="2000" dirty="0">
                    <a:latin typeface="Verdana" pitchFamily="34" charset="0"/>
                  </a:rPr>
                  <a:t>Solve the </a:t>
                </a:r>
                <a:r>
                  <a:rPr lang="en-US" sz="2000" dirty="0" smtClean="0">
                    <a:latin typeface="Verdana" pitchFamily="34" charset="0"/>
                  </a:rPr>
                  <a:t>integral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20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000" i="1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nb-NO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nb-NO" sz="2000" i="1">
                                <a:latin typeface="Cambria Math"/>
                              </a:rPr>
                              <m:t> </m:t>
                            </m:r>
                            <m:r>
                              <a:rPr lang="nb-NO" sz="2000" i="1">
                                <a:latin typeface="Cambria Math"/>
                              </a:rPr>
                              <m:t>𝑑𝑥</m:t>
                            </m:r>
                          </m:e>
                        </m:func>
                      </m:e>
                    </m:nary>
                  </m:oMath>
                </a14:m>
                <a:endParaRPr lang="en-US" sz="2000" i="1" dirty="0" smtClean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>
                            <a:latin typeface="Cambria Math"/>
                            <a:cs typeface="Arial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latin typeface="Cambria Math"/>
                            <a:cs typeface="Arial" pitchFamily="34" charset="0"/>
                          </a:rPr>
                          <m:t>sin</m:t>
                        </m:r>
                      </m:fName>
                      <m:e>
                        <m:r>
                          <a:rPr lang="nb-NO" sz="2000" i="1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</m:func>
                    <m:r>
                      <a:rPr lang="nb-NO" sz="2000" i="1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nb-NO" sz="2000" i="1">
                        <a:latin typeface="Cambria Math"/>
                        <a:cs typeface="Arial" pitchFamily="34" charset="0"/>
                      </a:rPr>
                      <m:t>𝐶</m:t>
                    </m:r>
                  </m:oMath>
                </a14:m>
                <a:r>
                  <a:rPr lang="en-US" sz="2000" i="1" dirty="0" smtClean="0">
                    <a:latin typeface="Cambria Math"/>
                  </a:rPr>
                  <a:t> </a:t>
                </a:r>
                <a:endParaRPr lang="en-US" sz="2000" i="1" dirty="0">
                  <a:latin typeface="Cambria Math"/>
                </a:endParaRP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sz="2000" dirty="0" smtClean="0">
                    <a:latin typeface="Verdana" pitchFamily="34" charset="0"/>
                  </a:rPr>
                  <a:t>Find </a:t>
                </a:r>
                <a:r>
                  <a:rPr lang="en-US" sz="2000" dirty="0">
                    <a:latin typeface="Verdana" pitchFamily="34" charset="0"/>
                  </a:rPr>
                  <a:t>the asymptotes of the </a:t>
                </a:r>
                <a:r>
                  <a:rPr lang="en-US" sz="2000" dirty="0" smtClean="0">
                    <a:latin typeface="Verdana" pitchFamily="34" charset="0"/>
                  </a:rPr>
                  <a:t>function</a:t>
                </a:r>
                <a:r>
                  <a:rPr lang="en-GB" sz="2000" dirty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2000" b="0" i="0" smtClean="0">
                        <a:latin typeface="Cambria Math"/>
                        <a:cs typeface="Arial" pitchFamily="34" charset="0"/>
                      </a:rPr>
                      <m:t>f</m:t>
                    </m:r>
                    <m:d>
                      <m:dPr>
                        <m:ctrlPr>
                          <a:rPr lang="nb-NO" sz="2000" b="0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b-NO" sz="2000" b="0" i="0" smtClean="0">
                            <a:latin typeface="Cambria Math"/>
                            <a:cs typeface="Arial" pitchFamily="34" charset="0"/>
                          </a:rPr>
                          <m:t>x</m:t>
                        </m:r>
                      </m:e>
                    </m:d>
                    <m:r>
                      <a:rPr lang="nb-NO" sz="2000" b="0" i="0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nb-NO" sz="2000" i="1">
                            <a:latin typeface="Cambria Math"/>
                            <a:cs typeface="Arial" pitchFamily="34" charset="0"/>
                          </a:rPr>
                          <m:t>2</m:t>
                        </m:r>
                        <m:r>
                          <a:rPr lang="nb-NO" sz="2000" i="1">
                            <a:latin typeface="Cambria Math"/>
                            <a:cs typeface="Arial" pitchFamily="34" charset="0"/>
                          </a:rPr>
                          <m:t>𝑥</m:t>
                        </m:r>
                        <m:r>
                          <a:rPr lang="nb-NO" sz="2000" i="1">
                            <a:latin typeface="Cambria Math"/>
                            <a:cs typeface="Arial" pitchFamily="34" charset="0"/>
                          </a:rPr>
                          <m:t>+3</m:t>
                        </m:r>
                      </m:num>
                      <m:den>
                        <m:r>
                          <a:rPr lang="nb-NO" sz="2000" i="1">
                            <a:latin typeface="Cambria Math"/>
                            <a:cs typeface="Arial" pitchFamily="34" charset="0"/>
                          </a:rPr>
                          <m:t>𝑥</m:t>
                        </m:r>
                        <m:r>
                          <a:rPr lang="nb-NO" sz="2000" i="1">
                            <a:latin typeface="Cambria Math"/>
                            <a:cs typeface="Arial" pitchFamily="34" charset="0"/>
                          </a:rPr>
                          <m:t>−1</m:t>
                        </m:r>
                      </m:den>
                    </m:f>
                  </m:oMath>
                </a14:m>
                <a:endParaRPr lang="en-US" sz="2000" dirty="0">
                  <a:latin typeface="Verdana" pitchFamily="34" charset="0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/>
                          <a:cs typeface="Arial" pitchFamily="34" charset="0"/>
                        </a:rPr>
                        <m:t>𝑥</m:t>
                      </m:r>
                      <m:r>
                        <a:rPr lang="en-US" sz="2000" i="1" dirty="0">
                          <a:latin typeface="Cambria Math"/>
                          <a:cs typeface="Arial" pitchFamily="34" charset="0"/>
                        </a:rPr>
                        <m:t>=1,</m:t>
                      </m:r>
                      <m:r>
                        <a:rPr lang="en-US" sz="2000" i="1" dirty="0">
                          <a:latin typeface="Cambria Math"/>
                          <a:cs typeface="Arial" pitchFamily="34" charset="0"/>
                        </a:rPr>
                        <m:t>𝑦</m:t>
                      </m:r>
                      <m:r>
                        <a:rPr lang="en-US" sz="2000" i="1" dirty="0">
                          <a:latin typeface="Cambria Math"/>
                          <a:cs typeface="Arial" pitchFamily="34" charset="0"/>
                        </a:rPr>
                        <m:t>=2 </m:t>
                      </m:r>
                    </m:oMath>
                  </m:oMathPara>
                </a14:m>
                <a:endParaRPr lang="en-US" sz="2000" i="1" dirty="0">
                  <a:latin typeface="Cambria Math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673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398" y="1577975"/>
                <a:ext cx="7129463" cy="3285195"/>
              </a:xfrm>
              <a:prstGeom prst="rect">
                <a:avLst/>
              </a:prstGeom>
              <a:blipFill rotWithShape="1">
                <a:blip r:embed="rId3"/>
                <a:stretch>
                  <a:fillRect l="-1709" t="-1855" b="-1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914400" y="323850"/>
            <a:ext cx="5194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sz="2400" dirty="0"/>
              <a:t>Succeed </a:t>
            </a:r>
            <a:r>
              <a:rPr lang="en-US" sz="2400" dirty="0" smtClean="0"/>
              <a:t>with Mathematical Games</a:t>
            </a:r>
            <a:endParaRPr lang="fr-FR" sz="2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55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673" name="ZoneTexte 8"/>
              <p:cNvSpPr txBox="1">
                <a:spLocks noChangeArrowheads="1"/>
              </p:cNvSpPr>
              <p:nvPr/>
            </p:nvSpPr>
            <p:spPr bwMode="auto">
              <a:xfrm>
                <a:off x="914398" y="1577975"/>
                <a:ext cx="7129463" cy="52629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2800" dirty="0" smtClean="0">
                    <a:latin typeface="Verdana" pitchFamily="34" charset="0"/>
                  </a:rPr>
                  <a:t>A closer look at maths</a:t>
                </a:r>
                <a:endParaRPr lang="en-GB" sz="2800" dirty="0">
                  <a:latin typeface="Verdana" pitchFamily="34" charset="0"/>
                </a:endParaRPr>
              </a:p>
              <a:p>
                <a:r>
                  <a:rPr lang="en-US" sz="2800" dirty="0" smtClean="0">
                    <a:latin typeface="Verdana" pitchFamily="34" charset="0"/>
                  </a:rPr>
                  <a:t>Which subject?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 smtClean="0">
                    <a:latin typeface="Verdana" pitchFamily="34" charset="0"/>
                  </a:rPr>
                  <a:t>The task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smtClean="0">
                    <a:latin typeface="Verdana" pitchFamily="34" charset="0"/>
                  </a:rPr>
                  <a:t>“Calculate </a:t>
                </a:r>
                <a14:m>
                  <m:oMath xmlns:m="http://schemas.openxmlformats.org/officeDocument/2006/math">
                    <m:r>
                      <a:rPr lang="nb-NO" sz="2000" i="1">
                        <a:latin typeface="Cambria Math"/>
                      </a:rPr>
                      <m:t>5</m:t>
                    </m:r>
                    <m:sSup>
                      <m:sSupPr>
                        <m:ctrlPr>
                          <a:rPr lang="nb-NO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b-NO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nb-NO" sz="200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b-NO" sz="2000" i="1">
                        <a:latin typeface="Cambria Math"/>
                      </a:rPr>
                      <m:t>+10</m:t>
                    </m:r>
                    <m:r>
                      <a:rPr lang="nb-NO" sz="2000" i="1">
                        <a:latin typeface="Cambria Math"/>
                      </a:rPr>
                      <m:t>𝑥</m:t>
                    </m:r>
                    <m:r>
                      <a:rPr lang="nb-NO" sz="2000" i="1">
                        <a:latin typeface="Cambria Math"/>
                      </a:rPr>
                      <m:t> </m:t>
                    </m:r>
                  </m:oMath>
                </a14:m>
                <a:r>
                  <a:rPr lang="nb-NO" sz="2000" dirty="0" smtClean="0">
                    <a:latin typeface="Verdana" pitchFamily="34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nb-NO" sz="2000" i="1" dirty="0" smtClean="0">
                        <a:latin typeface="Cambria Math"/>
                      </a:rPr>
                      <m:t>𝑥</m:t>
                    </m:r>
                    <m:r>
                      <a:rPr lang="nb-NO" sz="2000" i="1" dirty="0" smtClean="0">
                        <a:latin typeface="Cambria Math"/>
                      </a:rPr>
                      <m:t>=−2</m:t>
                    </m:r>
                  </m:oMath>
                </a14:m>
                <a:r>
                  <a:rPr lang="en-US" sz="2000" dirty="0" smtClean="0">
                    <a:latin typeface="Verdana" pitchFamily="34" charset="0"/>
                  </a:rPr>
                  <a:t>” is</a:t>
                </a: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sz="2000" dirty="0">
                    <a:latin typeface="Verdana" pitchFamily="34" charset="0"/>
                  </a:rPr>
                  <a:t>Algebra</a:t>
                </a: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sz="2000" dirty="0">
                    <a:latin typeface="Verdana" pitchFamily="34" charset="0"/>
                  </a:rPr>
                  <a:t>Arithmetic</a:t>
                </a: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sz="2000" dirty="0">
                    <a:latin typeface="Verdana" pitchFamily="34" charset="0"/>
                  </a:rPr>
                  <a:t>Calculus</a:t>
                </a: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sz="2000" dirty="0" err="1" smtClean="0">
                    <a:latin typeface="Verdana" pitchFamily="34" charset="0"/>
                  </a:rPr>
                  <a:t>Combinatorics</a:t>
                </a:r>
                <a:r>
                  <a:rPr lang="en-US" sz="2000" dirty="0" smtClean="0">
                    <a:latin typeface="Verdana" pitchFamily="34" charset="0"/>
                  </a:rPr>
                  <a:t> / </a:t>
                </a:r>
                <a:r>
                  <a:rPr lang="en-US" sz="2000" dirty="0">
                    <a:latin typeface="Verdana" pitchFamily="34" charset="0"/>
                  </a:rPr>
                  <a:t>probability </a:t>
                </a:r>
                <a:r>
                  <a:rPr lang="en-US" sz="2000" dirty="0" smtClean="0">
                    <a:latin typeface="Verdana" pitchFamily="34" charset="0"/>
                  </a:rPr>
                  <a:t>theory</a:t>
                </a:r>
                <a:endParaRPr lang="en-US" sz="2000" dirty="0">
                  <a:latin typeface="Verdana" pitchFamily="34" charset="0"/>
                </a:endParaRP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sz="2000" dirty="0">
                    <a:latin typeface="Verdana" pitchFamily="34" charset="0"/>
                  </a:rPr>
                  <a:t>Geometry</a:t>
                </a: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sz="2000" dirty="0" smtClean="0">
                    <a:latin typeface="Verdana" pitchFamily="34" charset="0"/>
                  </a:rPr>
                  <a:t>Logic / set theory</a:t>
                </a:r>
                <a:endParaRPr lang="en-US" sz="2000" dirty="0">
                  <a:latin typeface="Verdana" pitchFamily="34" charset="0"/>
                </a:endParaRP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sz="2000" dirty="0">
                    <a:latin typeface="Verdana" pitchFamily="34" charset="0"/>
                  </a:rPr>
                  <a:t>Number theory</a:t>
                </a: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sz="2000" dirty="0" smtClean="0">
                    <a:latin typeface="Verdana" pitchFamily="34" charset="0"/>
                  </a:rPr>
                  <a:t>Statistics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>
                    <a:latin typeface="Verdana" pitchFamily="34" charset="0"/>
                  </a:rPr>
                  <a:t>Go to </a:t>
                </a:r>
                <a:r>
                  <a:rPr lang="en-US" sz="2000" dirty="0">
                    <a:latin typeface="Verdana" pitchFamily="34" charset="0"/>
                    <a:hlinkClick r:id="rId3"/>
                  </a:rPr>
                  <a:t>www.govote.at</a:t>
                </a:r>
                <a:endParaRPr lang="en-US" sz="2000" dirty="0">
                  <a:latin typeface="Verdana" pitchFamily="34" charset="0"/>
                </a:endParaRP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>
                    <a:latin typeface="Verdana" pitchFamily="34" charset="0"/>
                  </a:rPr>
                  <a:t>Enter code 88 67 </a:t>
                </a:r>
                <a:r>
                  <a:rPr lang="en-US" sz="2000" dirty="0" smtClean="0">
                    <a:latin typeface="Verdana" pitchFamily="34" charset="0"/>
                  </a:rPr>
                  <a:t>73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 smtClean="0">
                    <a:latin typeface="Verdana" pitchFamily="34" charset="0"/>
                  </a:rPr>
                  <a:t>Vote!</a:t>
                </a:r>
              </a:p>
              <a:p>
                <a:pPr marL="342900" indent="-342900">
                  <a:buFont typeface="Arial" charset="0"/>
                  <a:buChar char="•"/>
                </a:pPr>
                <a:endParaRPr lang="en-US" sz="2000" dirty="0" smtClean="0">
                  <a:latin typeface="Verdana" pitchFamily="34" charset="0"/>
                </a:endParaRPr>
              </a:p>
              <a:p>
                <a:pPr marL="800100" lvl="1" indent="-342900">
                  <a:buFont typeface="Arial" charset="0"/>
                  <a:buChar char="•"/>
                </a:pPr>
                <a:endParaRPr lang="en-US" sz="2000" dirty="0" smtClean="0">
                  <a:latin typeface="Verdana" pitchFamily="34" charset="0"/>
                </a:endParaRPr>
              </a:p>
            </p:txBody>
          </p:sp>
        </mc:Choice>
        <mc:Fallback xmlns="">
          <p:sp>
            <p:nvSpPr>
              <p:cNvPr id="28673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398" y="1577975"/>
                <a:ext cx="7129463" cy="5262979"/>
              </a:xfrm>
              <a:prstGeom prst="rect">
                <a:avLst/>
              </a:prstGeom>
              <a:blipFill rotWithShape="1">
                <a:blip r:embed="rId4"/>
                <a:stretch>
                  <a:fillRect l="-1709" t="-115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914400" y="323850"/>
            <a:ext cx="5194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sz="2400" dirty="0"/>
              <a:t>Succeed </a:t>
            </a:r>
            <a:r>
              <a:rPr lang="en-US" sz="2400" dirty="0" smtClean="0"/>
              <a:t>with Mathematical Games</a:t>
            </a:r>
            <a:endParaRPr lang="fr-FR" sz="2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82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8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8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8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8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86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86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86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86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914397" y="1577975"/>
            <a:ext cx="7129463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 smtClean="0">
                <a:latin typeface="Verdana" pitchFamily="34" charset="0"/>
              </a:rPr>
              <a:t>What is mathematics</a:t>
            </a:r>
            <a:endParaRPr lang="en-GB" sz="2800" dirty="0"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No precise definition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A duality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A way of thinking </a:t>
            </a:r>
            <a:r>
              <a:rPr lang="en-US" sz="2000" dirty="0" smtClean="0">
                <a:latin typeface="Verdana" pitchFamily="34" charset="0"/>
              </a:rPr>
              <a:t>about</a:t>
            </a:r>
            <a:br>
              <a:rPr lang="en-US" sz="2000" dirty="0" smtClean="0">
                <a:latin typeface="Verdana" pitchFamily="34" charset="0"/>
              </a:rPr>
            </a:br>
            <a:r>
              <a:rPr lang="en-US" sz="2000" dirty="0" smtClean="0">
                <a:latin typeface="Verdana" pitchFamily="34" charset="0"/>
              </a:rPr>
              <a:t>problems </a:t>
            </a:r>
            <a:r>
              <a:rPr lang="en-US" sz="2000" dirty="0">
                <a:latin typeface="Verdana" pitchFamily="34" charset="0"/>
              </a:rPr>
              <a:t>and issues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Basic skills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Which is more important?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Neither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But basic skills may get you on your way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Can video games teach basic skills?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Easily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Can video games teach ways of thinking?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With more </a:t>
            </a:r>
            <a:r>
              <a:rPr lang="en-US" sz="2000" dirty="0">
                <a:latin typeface="Verdana" pitchFamily="34" charset="0"/>
              </a:rPr>
              <a:t>effort</a:t>
            </a:r>
          </a:p>
        </p:txBody>
      </p:sp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914400" y="323850"/>
            <a:ext cx="5194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sz="2400" dirty="0"/>
              <a:t>Succeed </a:t>
            </a:r>
            <a:r>
              <a:rPr lang="en-US" sz="2400" dirty="0" smtClean="0"/>
              <a:t>with Mathematical Games</a:t>
            </a:r>
            <a:endParaRPr lang="fr-FR" sz="2400" dirty="0">
              <a:latin typeface="Verdana" pitchFamily="34" charset="0"/>
            </a:endParaRPr>
          </a:p>
        </p:txBody>
      </p:sp>
      <p:sp>
        <p:nvSpPr>
          <p:cNvPr id="4" name="TekstSylinder 3"/>
          <p:cNvSpPr txBox="1"/>
          <p:nvPr/>
        </p:nvSpPr>
        <p:spPr>
          <a:xfrm rot="10800000" flipV="1">
            <a:off x="4989943" y="2720988"/>
            <a:ext cx="1944216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omic Sans MS" pitchFamily="66" charset="0"/>
              </a:rPr>
              <a:t>Architecture</a:t>
            </a:r>
            <a:endParaRPr lang="en-GB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TekstSylinder 4"/>
          <p:cNvSpPr txBox="1"/>
          <p:nvPr/>
        </p:nvSpPr>
        <p:spPr>
          <a:xfrm rot="10800000" flipV="1">
            <a:off x="4991080" y="3254295"/>
            <a:ext cx="2952328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omic Sans MS" pitchFamily="66" charset="0"/>
              </a:rPr>
              <a:t>Bricklaying / carpentry</a:t>
            </a:r>
            <a:endParaRPr lang="en-GB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8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914397" y="1577975"/>
            <a:ext cx="712946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 smtClean="0">
                <a:latin typeface="Verdana" pitchFamily="34" charset="0"/>
              </a:rPr>
              <a:t>Learning maths without knowing it?</a:t>
            </a:r>
            <a:endParaRPr lang="en-GB" sz="2800" dirty="0"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Video games are fun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Learning </a:t>
            </a:r>
            <a:r>
              <a:rPr lang="en-US" sz="2000" dirty="0" err="1">
                <a:latin typeface="Verdana" pitchFamily="34" charset="0"/>
              </a:rPr>
              <a:t>maths</a:t>
            </a:r>
            <a:r>
              <a:rPr lang="en-US" sz="2000" dirty="0">
                <a:latin typeface="Verdana" pitchFamily="34" charset="0"/>
              </a:rPr>
              <a:t> is boring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Many think </a:t>
            </a:r>
            <a:r>
              <a:rPr lang="en-US" sz="2000" dirty="0" err="1">
                <a:latin typeface="Verdana" pitchFamily="34" charset="0"/>
              </a:rPr>
              <a:t>maths</a:t>
            </a:r>
            <a:r>
              <a:rPr lang="en-US" sz="2000" dirty="0">
                <a:latin typeface="Verdana" pitchFamily="34" charset="0"/>
              </a:rPr>
              <a:t> is difficult because it is </a:t>
            </a:r>
            <a:r>
              <a:rPr lang="en-US" sz="2000" dirty="0" err="1">
                <a:latin typeface="Verdana" pitchFamily="34" charset="0"/>
              </a:rPr>
              <a:t>maths</a:t>
            </a:r>
            <a:endParaRPr lang="en-US" sz="2000" dirty="0"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Can you learn </a:t>
            </a:r>
            <a:r>
              <a:rPr lang="en-US" sz="2000" dirty="0" err="1">
                <a:latin typeface="Verdana" pitchFamily="34" charset="0"/>
              </a:rPr>
              <a:t>maths</a:t>
            </a:r>
            <a:r>
              <a:rPr lang="en-US" sz="2000" dirty="0">
                <a:latin typeface="Verdana" pitchFamily="34" charset="0"/>
              </a:rPr>
              <a:t> without thinking of it as </a:t>
            </a:r>
            <a:r>
              <a:rPr lang="en-US" sz="2000" dirty="0" err="1">
                <a:latin typeface="Verdana" pitchFamily="34" charset="0"/>
              </a:rPr>
              <a:t>maths</a:t>
            </a:r>
            <a:r>
              <a:rPr lang="en-US" sz="2000" dirty="0">
                <a:latin typeface="Verdana" pitchFamily="34" charset="0"/>
              </a:rPr>
              <a:t>?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Yes, if the education is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An integral part of the game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E.g. Buying cloth for a costume</a:t>
            </a:r>
          </a:p>
          <a:p>
            <a:pPr marL="1714500" lvl="3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Requires doing geometry to calculate the amount of cloth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Not something superimposed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E.g. An equation pops up and must be solved to continue</a:t>
            </a:r>
          </a:p>
        </p:txBody>
      </p:sp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914400" y="323850"/>
            <a:ext cx="5194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sz="2400" dirty="0"/>
              <a:t>Succeed </a:t>
            </a:r>
            <a:r>
              <a:rPr lang="en-US" sz="2400" dirty="0" smtClean="0"/>
              <a:t>with Mathematical Games</a:t>
            </a:r>
            <a:endParaRPr lang="fr-FR" sz="2400" dirty="0">
              <a:latin typeface="Verdana" pitchFamily="34" charset="0"/>
            </a:endParaRPr>
          </a:p>
        </p:txBody>
      </p:sp>
      <p:sp>
        <p:nvSpPr>
          <p:cNvPr id="6" name="TekstSylinder 5"/>
          <p:cNvSpPr txBox="1"/>
          <p:nvPr/>
        </p:nvSpPr>
        <p:spPr>
          <a:xfrm flipH="1">
            <a:off x="4659443" y="2314376"/>
            <a:ext cx="86409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  <a:latin typeface="Comic Sans MS" pitchFamily="66" charset="0"/>
              </a:rPr>
              <a:t>NOT !</a:t>
            </a:r>
            <a:endParaRPr lang="nb-NO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52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914399" y="1577975"/>
            <a:ext cx="7129463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 smtClean="0">
                <a:latin typeface="Verdana" pitchFamily="34" charset="0"/>
              </a:rPr>
              <a:t>This workshop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000" dirty="0" smtClean="0">
                <a:latin typeface="Verdana" pitchFamily="34" charset="0"/>
              </a:rPr>
              <a:t>Theory – my contribution: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GB" sz="2000" dirty="0" smtClean="0">
                <a:latin typeface="Verdana" pitchFamily="34" charset="0"/>
              </a:rPr>
              <a:t>Using games in mathematics education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GB" sz="2000" dirty="0" smtClean="0">
                <a:latin typeface="Verdana" pitchFamily="34" charset="0"/>
              </a:rPr>
              <a:t>Why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GB" sz="2000" dirty="0" smtClean="0">
                <a:latin typeface="Verdana" pitchFamily="34" charset="0"/>
              </a:rPr>
              <a:t>How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000" dirty="0" smtClean="0">
                <a:latin typeface="Verdana" pitchFamily="34" charset="0"/>
              </a:rPr>
              <a:t>Practice – your contribution: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GB" sz="2000" dirty="0" smtClean="0">
                <a:latin typeface="Verdana" pitchFamily="34" charset="0"/>
              </a:rPr>
              <a:t>Exploring some games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GB" sz="2000" dirty="0" smtClean="0">
                <a:latin typeface="Verdana" pitchFamily="34" charset="0"/>
              </a:rPr>
              <a:t>Discussing game properties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GB" sz="2000" dirty="0" smtClean="0">
                <a:latin typeface="Verdana" pitchFamily="34" charset="0"/>
              </a:rPr>
              <a:t>Sketching your own mathematical game 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000" dirty="0" smtClean="0">
                <a:latin typeface="Verdana" pitchFamily="34" charset="0"/>
              </a:rPr>
              <a:t>I’m sure many of you are gamers</a:t>
            </a:r>
          </a:p>
          <a:p>
            <a:pPr marL="342900" indent="-342900">
              <a:buFont typeface="Arial" charset="0"/>
              <a:buChar char="•"/>
            </a:pPr>
            <a:endParaRPr lang="fr-FR" sz="2000" dirty="0">
              <a:solidFill>
                <a:srgbClr val="4D4D4D"/>
              </a:solidFill>
              <a:latin typeface="Verdana" pitchFamily="34" charset="0"/>
            </a:endParaRPr>
          </a:p>
        </p:txBody>
      </p:sp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914400" y="323850"/>
            <a:ext cx="5194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sz="2400" dirty="0"/>
              <a:t>Succeed </a:t>
            </a:r>
            <a:r>
              <a:rPr lang="en-US" sz="2400" dirty="0" smtClean="0"/>
              <a:t>with Mathematical Games</a:t>
            </a:r>
            <a:endParaRPr lang="fr-FR" sz="2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91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914398" y="1577975"/>
            <a:ext cx="712946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 smtClean="0">
                <a:latin typeface="Verdana" pitchFamily="34" charset="0"/>
              </a:rPr>
              <a:t>Group work:</a:t>
            </a:r>
            <a:r>
              <a:rPr lang="en-GB" sz="2800" dirty="0">
                <a:latin typeface="Verdana" pitchFamily="34" charset="0"/>
              </a:rPr>
              <a:t> </a:t>
            </a:r>
            <a:r>
              <a:rPr lang="en-US" sz="2800" dirty="0" smtClean="0">
                <a:latin typeface="Verdana" pitchFamily="34" charset="0"/>
              </a:rPr>
              <a:t>Analyze a game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Go to </a:t>
            </a:r>
            <a:r>
              <a:rPr lang="en-US" sz="2000" dirty="0" smtClean="0">
                <a:latin typeface="Verdana" pitchFamily="34" charset="0"/>
                <a:hlinkClick r:id="rId3"/>
              </a:rPr>
              <a:t>www.mathplayground.com</a:t>
            </a:r>
            <a:endParaRPr lang="en-US" sz="2000" dirty="0"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Or an other resource site of your choice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Choose a game you find amusing and educational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As far up on the following scales as possible</a:t>
            </a:r>
            <a:endParaRPr lang="en-US" sz="2000" dirty="0">
              <a:latin typeface="Verdana" pitchFamily="34" charset="0"/>
            </a:endParaRPr>
          </a:p>
        </p:txBody>
      </p:sp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914400" y="323850"/>
            <a:ext cx="5194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sz="2400" dirty="0"/>
              <a:t>Succeed </a:t>
            </a:r>
            <a:r>
              <a:rPr lang="en-US" sz="2400" dirty="0" smtClean="0"/>
              <a:t>with Mathematical Games</a:t>
            </a:r>
            <a:endParaRPr lang="fr-FR" sz="2400" dirty="0">
              <a:latin typeface="Verdana" pitchFamily="34" charset="0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786213" y="5773846"/>
            <a:ext cx="1111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Board / skill</a:t>
            </a:r>
            <a:br>
              <a:rPr lang="en-US" sz="1400" dirty="0" smtClean="0"/>
            </a:br>
            <a:r>
              <a:rPr lang="en-US" sz="1400" dirty="0" smtClean="0"/>
              <a:t>game</a:t>
            </a:r>
            <a:endParaRPr lang="en-US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579" y="4354084"/>
            <a:ext cx="369524" cy="142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Sylinder 7"/>
          <p:cNvSpPr txBox="1"/>
          <p:nvPr/>
        </p:nvSpPr>
        <p:spPr>
          <a:xfrm>
            <a:off x="795085" y="3788834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Role playing</a:t>
            </a:r>
            <a:br>
              <a:rPr lang="en-US" sz="1400" dirty="0" smtClean="0"/>
            </a:br>
            <a:r>
              <a:rPr lang="en-US" sz="1400" dirty="0" smtClean="0"/>
              <a:t>/ adventure</a:t>
            </a:r>
            <a:endParaRPr lang="en-US" sz="1400" dirty="0"/>
          </a:p>
        </p:txBody>
      </p:sp>
      <p:sp>
        <p:nvSpPr>
          <p:cNvPr id="9" name="TekstSylinder 8"/>
          <p:cNvSpPr txBox="1"/>
          <p:nvPr/>
        </p:nvSpPr>
        <p:spPr>
          <a:xfrm>
            <a:off x="5500509" y="5774470"/>
            <a:ext cx="106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Basic skills</a:t>
            </a:r>
            <a:endParaRPr lang="en-US" sz="1400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5256581" y="4023428"/>
            <a:ext cx="14924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Ways of thinking</a:t>
            </a:r>
            <a:endParaRPr lang="en-US" sz="1400" dirty="0"/>
          </a:p>
        </p:txBody>
      </p:sp>
      <p:sp>
        <p:nvSpPr>
          <p:cNvPr id="3" name="TekstSylinder 2"/>
          <p:cNvSpPr txBox="1"/>
          <p:nvPr/>
        </p:nvSpPr>
        <p:spPr>
          <a:xfrm>
            <a:off x="2208372" y="4011646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Multi user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2208372" y="5773845"/>
            <a:ext cx="1080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Single user</a:t>
            </a:r>
            <a:endParaRPr lang="nb-NO" sz="14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982" y="4362553"/>
            <a:ext cx="369524" cy="142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kstSylinder 12"/>
          <p:cNvSpPr txBox="1"/>
          <p:nvPr/>
        </p:nvSpPr>
        <p:spPr>
          <a:xfrm>
            <a:off x="3656802" y="5773086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Math obvious</a:t>
            </a:r>
            <a:endParaRPr lang="nb-NO" sz="1400" dirty="0"/>
          </a:p>
        </p:txBody>
      </p:sp>
      <p:sp>
        <p:nvSpPr>
          <p:cNvPr id="14" name="TekstSylinder 13"/>
          <p:cNvSpPr txBox="1"/>
          <p:nvPr/>
        </p:nvSpPr>
        <p:spPr>
          <a:xfrm>
            <a:off x="3736952" y="4012408"/>
            <a:ext cx="1168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Math hidden</a:t>
            </a:r>
            <a:endParaRPr lang="nb-NO" sz="14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605" y="4348324"/>
            <a:ext cx="369524" cy="142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303" y="4348324"/>
            <a:ext cx="369524" cy="142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43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1" grpId="0"/>
      <p:bldP spid="3" grpId="0"/>
      <p:bldP spid="4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914398" y="1577975"/>
            <a:ext cx="7129463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 smtClean="0">
                <a:latin typeface="Verdana" pitchFamily="34" charset="0"/>
              </a:rPr>
              <a:t>Group work:</a:t>
            </a:r>
            <a:r>
              <a:rPr lang="en-GB" sz="2800" dirty="0">
                <a:latin typeface="Verdana" pitchFamily="34" charset="0"/>
              </a:rPr>
              <a:t> </a:t>
            </a:r>
            <a:r>
              <a:rPr lang="en-US" sz="2800" dirty="0">
                <a:latin typeface="Verdana" pitchFamily="34" charset="0"/>
              </a:rPr>
              <a:t>Analyze a </a:t>
            </a:r>
            <a:r>
              <a:rPr lang="en-US" sz="2800" dirty="0" smtClean="0">
                <a:latin typeface="Verdana" pitchFamily="34" charset="0"/>
              </a:rPr>
              <a:t>game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  <a:hlinkClick r:id="rId3"/>
              </a:rPr>
              <a:t>www.mathplayground.com</a:t>
            </a:r>
            <a:r>
              <a:rPr lang="en-US" sz="2000" dirty="0" smtClean="0">
                <a:latin typeface="Verdana" pitchFamily="34" charset="0"/>
              </a:rPr>
              <a:t> / other resource</a:t>
            </a:r>
            <a:endParaRPr lang="en-US" sz="2000" dirty="0"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State: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Why you like the game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What math subject(s) it teaches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Rate: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sz="2000" dirty="0"/>
              <a:t>Board / </a:t>
            </a:r>
            <a:r>
              <a:rPr lang="en-US" sz="2000" dirty="0" smtClean="0"/>
              <a:t>skill  </a:t>
            </a:r>
            <a:r>
              <a:rPr lang="en-US" sz="2000" dirty="0" smtClean="0">
                <a:sym typeface="Wingdings 3"/>
              </a:rPr>
              <a:t>  Role playing / adventure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sz="2000" dirty="0" smtClean="0"/>
              <a:t>Single user  </a:t>
            </a:r>
            <a:r>
              <a:rPr lang="en-US" sz="2000" dirty="0">
                <a:sym typeface="Wingdings 3"/>
              </a:rPr>
              <a:t> </a:t>
            </a:r>
            <a:r>
              <a:rPr lang="en-US" sz="2000" dirty="0" smtClean="0">
                <a:sym typeface="Wingdings 3"/>
              </a:rPr>
              <a:t> Multi user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sz="2000" dirty="0" smtClean="0"/>
              <a:t>Math obvious  </a:t>
            </a:r>
            <a:r>
              <a:rPr lang="en-US" sz="2000" dirty="0" smtClean="0">
                <a:sym typeface="Wingdings 3"/>
              </a:rPr>
              <a:t>  Math hidden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sz="2000" dirty="0" smtClean="0"/>
              <a:t>Basic skills  </a:t>
            </a:r>
            <a:r>
              <a:rPr lang="en-US" sz="2000" dirty="0">
                <a:sym typeface="Wingdings 3"/>
              </a:rPr>
              <a:t> </a:t>
            </a:r>
            <a:r>
              <a:rPr lang="en-US" sz="2000" dirty="0" smtClean="0">
                <a:sym typeface="Wingdings 3"/>
              </a:rPr>
              <a:t> Ways of thinking</a:t>
            </a:r>
            <a:endParaRPr lang="en-US" sz="2000" dirty="0">
              <a:sym typeface="Wingdings 3"/>
            </a:endParaRPr>
          </a:p>
          <a:p>
            <a:pPr marL="1257300" lvl="2" indent="-342900">
              <a:buFont typeface="Arial" charset="0"/>
              <a:buChar char="•"/>
            </a:pPr>
            <a:endParaRPr lang="en-US" sz="2000" dirty="0"/>
          </a:p>
          <a:p>
            <a:pPr marL="1257300" lvl="2" indent="-342900">
              <a:buFont typeface="Arial" charset="0"/>
              <a:buChar char="•"/>
            </a:pPr>
            <a:endParaRPr lang="en-US" sz="2000" dirty="0" smtClean="0">
              <a:latin typeface="Verdana" pitchFamily="34" charset="0"/>
            </a:endParaRPr>
          </a:p>
          <a:p>
            <a:pPr marL="800100" lvl="1" indent="-342900">
              <a:buFont typeface="Arial" charset="0"/>
              <a:buChar char="•"/>
            </a:pPr>
            <a:endParaRPr lang="en-US" sz="2000" dirty="0">
              <a:latin typeface="Verdana" pitchFamily="34" charset="0"/>
            </a:endParaRPr>
          </a:p>
        </p:txBody>
      </p:sp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914400" y="323850"/>
            <a:ext cx="5194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sz="2400" dirty="0"/>
              <a:t>Succeed </a:t>
            </a:r>
            <a:r>
              <a:rPr lang="en-US" sz="2400" dirty="0" smtClean="0"/>
              <a:t>with Mathematical Games</a:t>
            </a:r>
            <a:endParaRPr lang="fr-FR" sz="2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83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914398" y="1577975"/>
            <a:ext cx="712946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2800" dirty="0" smtClean="0">
                <a:latin typeface="Verdana" pitchFamily="34" charset="0"/>
              </a:rPr>
              <a:t>A </a:t>
            </a:r>
            <a:r>
              <a:rPr lang="nb-NO" sz="2800" dirty="0" err="1" smtClean="0">
                <a:latin typeface="Verdana" pitchFamily="34" charset="0"/>
              </a:rPr>
              <a:t>math</a:t>
            </a:r>
            <a:r>
              <a:rPr lang="nb-NO" sz="2800" dirty="0" smtClean="0">
                <a:latin typeface="Verdana" pitchFamily="34" charset="0"/>
              </a:rPr>
              <a:t> </a:t>
            </a:r>
            <a:r>
              <a:rPr lang="en-US" sz="2800" dirty="0" smtClean="0">
                <a:latin typeface="Verdana" pitchFamily="34" charset="0"/>
              </a:rPr>
              <a:t>game: Dragonbox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“Secretly teaches children </a:t>
            </a:r>
            <a:r>
              <a:rPr lang="en-US" sz="2000" dirty="0" err="1" smtClean="0">
                <a:latin typeface="Verdana" pitchFamily="34" charset="0"/>
              </a:rPr>
              <a:t>maths</a:t>
            </a:r>
            <a:r>
              <a:rPr lang="en-US" sz="2000" dirty="0" smtClean="0">
                <a:latin typeface="Verdana" pitchFamily="34" charset="0"/>
              </a:rPr>
              <a:t>”</a:t>
            </a:r>
          </a:p>
          <a:p>
            <a:pPr marL="1257300" lvl="2" indent="-342900">
              <a:buFont typeface="Arial" charset="0"/>
              <a:buChar char="•"/>
            </a:pPr>
            <a:endParaRPr lang="en-US" sz="2000" dirty="0"/>
          </a:p>
          <a:p>
            <a:pPr marL="1257300" lvl="2" indent="-342900">
              <a:buFont typeface="Arial" charset="0"/>
              <a:buChar char="•"/>
            </a:pPr>
            <a:endParaRPr lang="en-US" sz="2000" dirty="0" smtClean="0">
              <a:latin typeface="Verdana" pitchFamily="34" charset="0"/>
            </a:endParaRPr>
          </a:p>
          <a:p>
            <a:pPr marL="800100" lvl="1" indent="-342900">
              <a:buFont typeface="Arial" charset="0"/>
              <a:buChar char="•"/>
            </a:pPr>
            <a:endParaRPr lang="en-US" sz="2000" dirty="0">
              <a:latin typeface="Verdana" pitchFamily="34" charset="0"/>
            </a:endParaRPr>
          </a:p>
        </p:txBody>
      </p:sp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914400" y="323850"/>
            <a:ext cx="5194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sz="2400" dirty="0"/>
              <a:t>Succeed </a:t>
            </a:r>
            <a:r>
              <a:rPr lang="en-US" sz="2400" dirty="0" smtClean="0"/>
              <a:t>with Mathematical Games</a:t>
            </a:r>
            <a:endParaRPr lang="fr-FR" sz="2400" dirty="0"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8" y="2659062"/>
            <a:ext cx="4704762" cy="347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9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914398" y="1577975"/>
            <a:ext cx="7129463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2800" dirty="0" err="1" smtClean="0">
                <a:latin typeface="Verdana" pitchFamily="34" charset="0"/>
              </a:rPr>
              <a:t>Mathematics</a:t>
            </a:r>
            <a:r>
              <a:rPr lang="nb-NO" sz="2800" dirty="0">
                <a:latin typeface="Verdana" pitchFamily="34" charset="0"/>
              </a:rPr>
              <a:t> </a:t>
            </a:r>
            <a:r>
              <a:rPr lang="nb-NO" sz="2800" dirty="0" err="1">
                <a:latin typeface="Verdana" pitchFamily="34" charset="0"/>
              </a:rPr>
              <a:t>t</a:t>
            </a:r>
            <a:r>
              <a:rPr lang="nb-NO" sz="2800" dirty="0" err="1" smtClean="0">
                <a:latin typeface="Verdana" pitchFamily="34" charset="0"/>
              </a:rPr>
              <a:t>eaching</a:t>
            </a:r>
            <a:endParaRPr lang="en-US" sz="2800" dirty="0" smtClean="0"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Early days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Computational skills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Procedural fluency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Learning methods, but not understanding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1950 – 1960, “New Math”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Intention and idea good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Turned out as conceptual understanding only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“Back to basic” movement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2001 National Research Council (US) report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Introduces five elements of mathematical proficiency</a:t>
            </a:r>
          </a:p>
          <a:p>
            <a:pPr marL="1257300" lvl="2" indent="-342900">
              <a:buFont typeface="Arial" charset="0"/>
              <a:buChar char="•"/>
            </a:pPr>
            <a:endParaRPr lang="en-US" sz="2000" dirty="0" smtClean="0">
              <a:latin typeface="Verdana" pitchFamily="34" charset="0"/>
            </a:endParaRPr>
          </a:p>
          <a:p>
            <a:pPr marL="1714500" lvl="3" indent="-342900">
              <a:buFont typeface="Arial" charset="0"/>
              <a:buChar char="•"/>
            </a:pPr>
            <a:endParaRPr lang="en-US" sz="2000" dirty="0" smtClean="0">
              <a:latin typeface="Verdana" pitchFamily="34" charset="0"/>
            </a:endParaRPr>
          </a:p>
          <a:p>
            <a:pPr marL="800100" lvl="1" indent="-342900">
              <a:buFont typeface="Arial" charset="0"/>
              <a:buChar char="•"/>
            </a:pPr>
            <a:endParaRPr lang="en-US" sz="2000" dirty="0" smtClean="0">
              <a:latin typeface="Verdana" pitchFamily="34" charset="0"/>
            </a:endParaRPr>
          </a:p>
          <a:p>
            <a:pPr marL="800100" lvl="1" indent="-342900">
              <a:buFont typeface="Arial" charset="0"/>
              <a:buChar char="•"/>
            </a:pPr>
            <a:endParaRPr lang="en-US" sz="2000" dirty="0" smtClean="0">
              <a:latin typeface="Verdana" pitchFamily="34" charset="0"/>
            </a:endParaRPr>
          </a:p>
          <a:p>
            <a:pPr marL="800100" lvl="1" indent="-342900">
              <a:buFont typeface="Arial" charset="0"/>
              <a:buChar char="•"/>
            </a:pPr>
            <a:endParaRPr lang="en-US" sz="2000" dirty="0">
              <a:latin typeface="Verdana" pitchFamily="34" charset="0"/>
            </a:endParaRPr>
          </a:p>
          <a:p>
            <a:pPr marL="1257300" lvl="2" indent="-342900">
              <a:buFont typeface="Arial" charset="0"/>
              <a:buChar char="•"/>
            </a:pPr>
            <a:endParaRPr lang="en-US" sz="2000" dirty="0"/>
          </a:p>
          <a:p>
            <a:pPr marL="1257300" lvl="2" indent="-342900">
              <a:buFont typeface="Arial" charset="0"/>
              <a:buChar char="•"/>
            </a:pPr>
            <a:endParaRPr lang="en-US" sz="2000" dirty="0" smtClean="0">
              <a:latin typeface="Verdana" pitchFamily="34" charset="0"/>
            </a:endParaRPr>
          </a:p>
          <a:p>
            <a:pPr marL="800100" lvl="1" indent="-342900">
              <a:buFont typeface="Arial" charset="0"/>
              <a:buChar char="•"/>
            </a:pPr>
            <a:endParaRPr lang="en-US" sz="2000" dirty="0">
              <a:latin typeface="Verdana" pitchFamily="34" charset="0"/>
            </a:endParaRPr>
          </a:p>
        </p:txBody>
      </p:sp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914400" y="323850"/>
            <a:ext cx="5194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sz="2400" dirty="0"/>
              <a:t>Succeed </a:t>
            </a:r>
            <a:r>
              <a:rPr lang="en-US" sz="2400" dirty="0" smtClean="0"/>
              <a:t>with Mathematical Games</a:t>
            </a:r>
            <a:endParaRPr lang="fr-FR" sz="2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4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914398" y="1577975"/>
            <a:ext cx="7129463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2800" dirty="0" smtClean="0">
                <a:latin typeface="Verdana" pitchFamily="34" charset="0"/>
              </a:rPr>
              <a:t>Mathematical </a:t>
            </a:r>
            <a:r>
              <a:rPr lang="nb-NO" sz="2800" dirty="0" err="1" smtClean="0">
                <a:latin typeface="Verdana" pitchFamily="34" charset="0"/>
              </a:rPr>
              <a:t>proficiency</a:t>
            </a:r>
            <a:endParaRPr lang="en-US" sz="2800" dirty="0" smtClean="0"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The five </a:t>
            </a:r>
            <a:r>
              <a:rPr lang="en-US" sz="2000" dirty="0" smtClean="0">
                <a:latin typeface="Verdana" pitchFamily="34" charset="0"/>
              </a:rPr>
              <a:t>elements:</a:t>
            </a:r>
            <a:endParaRPr lang="en-US" sz="2000" dirty="0">
              <a:latin typeface="Verdana" pitchFamily="34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Conceptual understanding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Procedural fluency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Strategic competence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Adaptive reasoning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Productive </a:t>
            </a:r>
            <a:r>
              <a:rPr lang="en-US" sz="2000" dirty="0" smtClean="0">
                <a:latin typeface="Verdana" pitchFamily="34" charset="0"/>
              </a:rPr>
              <a:t>disposition</a:t>
            </a:r>
            <a:endParaRPr lang="en-US" sz="2000" dirty="0">
              <a:latin typeface="Verdana" pitchFamily="34" charset="0"/>
            </a:endParaRPr>
          </a:p>
          <a:p>
            <a:pPr marL="1257300" lvl="2" indent="-342900">
              <a:buFont typeface="Arial" charset="0"/>
              <a:buChar char="•"/>
            </a:pPr>
            <a:endParaRPr lang="en-US" sz="2000" dirty="0"/>
          </a:p>
          <a:p>
            <a:pPr marL="1257300" lvl="2" indent="-342900">
              <a:buFont typeface="Arial" charset="0"/>
              <a:buChar char="•"/>
            </a:pPr>
            <a:endParaRPr lang="en-US" sz="2000" dirty="0" smtClean="0">
              <a:latin typeface="Verdana" pitchFamily="34" charset="0"/>
            </a:endParaRPr>
          </a:p>
          <a:p>
            <a:pPr marL="800100" lvl="1" indent="-342900">
              <a:buFont typeface="Arial" charset="0"/>
              <a:buChar char="•"/>
            </a:pPr>
            <a:endParaRPr lang="en-US" sz="2000" dirty="0">
              <a:latin typeface="Verdana" pitchFamily="34" charset="0"/>
            </a:endParaRPr>
          </a:p>
        </p:txBody>
      </p:sp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914400" y="323850"/>
            <a:ext cx="5194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sz="2400" dirty="0"/>
              <a:t>Succeed </a:t>
            </a:r>
            <a:r>
              <a:rPr lang="en-US" sz="2400" dirty="0" smtClean="0"/>
              <a:t>with Mathematical Games</a:t>
            </a:r>
            <a:endParaRPr lang="fr-FR" sz="2400" dirty="0">
              <a:latin typeface="Verdan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447" y="2705594"/>
            <a:ext cx="318135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5233447" y="6369028"/>
            <a:ext cx="2363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Source: Devlin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96248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914398" y="1577975"/>
            <a:ext cx="712946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2800" dirty="0" smtClean="0">
                <a:latin typeface="Verdana" pitchFamily="34" charset="0"/>
              </a:rPr>
              <a:t>Mathematical </a:t>
            </a:r>
            <a:r>
              <a:rPr lang="nb-NO" sz="2800" dirty="0" err="1" smtClean="0">
                <a:latin typeface="Verdana" pitchFamily="34" charset="0"/>
              </a:rPr>
              <a:t>proficiency</a:t>
            </a:r>
            <a:endParaRPr lang="nb-NO" sz="2800" dirty="0" smtClean="0">
              <a:latin typeface="Verdana" pitchFamily="34" charset="0"/>
            </a:endParaRPr>
          </a:p>
          <a:p>
            <a:r>
              <a:rPr lang="nb-NO" sz="2800" dirty="0" err="1" smtClean="0">
                <a:latin typeface="Verdana" pitchFamily="34" charset="0"/>
              </a:rPr>
              <a:t>through</a:t>
            </a:r>
            <a:r>
              <a:rPr lang="nb-NO" sz="2800" dirty="0" smtClean="0">
                <a:latin typeface="Verdana" pitchFamily="34" charset="0"/>
              </a:rPr>
              <a:t> video games</a:t>
            </a:r>
            <a:endParaRPr lang="en-US" sz="2800" dirty="0" smtClean="0">
              <a:latin typeface="Verdana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Verdana" pitchFamily="34" charset="0"/>
              </a:rPr>
              <a:t>Conceptual understanding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Understanding concepts, not just methods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Easier to learn new facts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Remember things better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Difficult to obtain in video games</a:t>
            </a:r>
            <a:endParaRPr lang="en-US" sz="2000" dirty="0">
              <a:latin typeface="Verdana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Verdana" pitchFamily="34" charset="0"/>
              </a:rPr>
              <a:t>Procedural </a:t>
            </a:r>
            <a:r>
              <a:rPr lang="en-US" sz="2000" dirty="0" smtClean="0">
                <a:latin typeface="Verdana" pitchFamily="34" charset="0"/>
              </a:rPr>
              <a:t>fluency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Master basic calculation algorithms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Addition, multiplication, division ...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Obtained </a:t>
            </a:r>
            <a:r>
              <a:rPr lang="en-US" sz="2000" dirty="0">
                <a:latin typeface="Verdana" pitchFamily="34" charset="0"/>
              </a:rPr>
              <a:t>through </a:t>
            </a:r>
            <a:r>
              <a:rPr lang="en-US" sz="2000" dirty="0" smtClean="0">
                <a:latin typeface="Verdana" pitchFamily="34" charset="0"/>
              </a:rPr>
              <a:t>repetition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Easy to implement in video games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Maybe not all needed in calculator age</a:t>
            </a:r>
            <a:endParaRPr lang="en-US" sz="2000" dirty="0">
              <a:latin typeface="Verdana" pitchFamily="34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But may lead to</a:t>
            </a:r>
            <a:endParaRPr lang="en-US" sz="2000" dirty="0"/>
          </a:p>
          <a:p>
            <a:pPr marL="1257300" lvl="2" indent="-342900">
              <a:buFont typeface="Arial" charset="0"/>
              <a:buChar char="•"/>
            </a:pPr>
            <a:endParaRPr lang="en-US" sz="2000" dirty="0" smtClean="0">
              <a:latin typeface="Verdana" pitchFamily="34" charset="0"/>
            </a:endParaRPr>
          </a:p>
          <a:p>
            <a:pPr marL="800100" lvl="1" indent="-342900">
              <a:buFont typeface="Arial" charset="0"/>
              <a:buChar char="•"/>
            </a:pPr>
            <a:endParaRPr lang="en-US" sz="2000" dirty="0">
              <a:latin typeface="Verdana" pitchFamily="34" charset="0"/>
            </a:endParaRPr>
          </a:p>
        </p:txBody>
      </p:sp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914400" y="323850"/>
            <a:ext cx="5194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sz="2400" dirty="0"/>
              <a:t>Succeed </a:t>
            </a:r>
            <a:r>
              <a:rPr lang="en-US" sz="2400" dirty="0" smtClean="0"/>
              <a:t>with Mathematical Games</a:t>
            </a:r>
            <a:endParaRPr lang="fr-FR" sz="2400" dirty="0">
              <a:latin typeface="Verdana" pitchFamily="34" charset="0"/>
            </a:endParaRPr>
          </a:p>
        </p:txBody>
      </p:sp>
      <p:grpSp>
        <p:nvGrpSpPr>
          <p:cNvPr id="5" name="Gruppe 4"/>
          <p:cNvGrpSpPr/>
          <p:nvPr/>
        </p:nvGrpSpPr>
        <p:grpSpPr>
          <a:xfrm>
            <a:off x="3946772" y="2665567"/>
            <a:ext cx="3573045" cy="3320943"/>
            <a:chOff x="2411760" y="2329367"/>
            <a:chExt cx="3103565" cy="1819713"/>
          </a:xfrm>
        </p:grpSpPr>
        <p:cxnSp>
          <p:nvCxnSpPr>
            <p:cNvPr id="6" name="Rett linje 5"/>
            <p:cNvCxnSpPr/>
            <p:nvPr/>
          </p:nvCxnSpPr>
          <p:spPr>
            <a:xfrm>
              <a:off x="2411760" y="4149080"/>
              <a:ext cx="3096344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tt linje 6"/>
            <p:cNvCxnSpPr/>
            <p:nvPr/>
          </p:nvCxnSpPr>
          <p:spPr>
            <a:xfrm flipV="1">
              <a:off x="5508104" y="2329367"/>
              <a:ext cx="0" cy="181971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tt pil 7"/>
            <p:cNvCxnSpPr/>
            <p:nvPr/>
          </p:nvCxnSpPr>
          <p:spPr>
            <a:xfrm flipH="1">
              <a:off x="3329484" y="2329367"/>
              <a:ext cx="2185841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183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914398" y="1577975"/>
            <a:ext cx="7129463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2800" dirty="0" smtClean="0">
                <a:latin typeface="Verdana" pitchFamily="34" charset="0"/>
              </a:rPr>
              <a:t>Mathematical </a:t>
            </a:r>
            <a:r>
              <a:rPr lang="nb-NO" sz="2800" dirty="0" err="1" smtClean="0">
                <a:latin typeface="Verdana" pitchFamily="34" charset="0"/>
              </a:rPr>
              <a:t>proficiency</a:t>
            </a:r>
            <a:endParaRPr lang="nb-NO" sz="2800" dirty="0" smtClean="0">
              <a:latin typeface="Verdana" pitchFamily="34" charset="0"/>
            </a:endParaRPr>
          </a:p>
          <a:p>
            <a:r>
              <a:rPr lang="nb-NO" sz="2800" dirty="0" err="1" smtClean="0">
                <a:latin typeface="Verdana" pitchFamily="34" charset="0"/>
              </a:rPr>
              <a:t>through</a:t>
            </a:r>
            <a:r>
              <a:rPr lang="nb-NO" sz="2800" dirty="0" smtClean="0">
                <a:latin typeface="Verdana" pitchFamily="34" charset="0"/>
              </a:rPr>
              <a:t> video games</a:t>
            </a:r>
            <a:endParaRPr lang="en-US" sz="2800" dirty="0" smtClean="0">
              <a:latin typeface="Verdana" pitchFamily="34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US" sz="2000" dirty="0" smtClean="0">
                <a:latin typeface="Verdana" pitchFamily="34" charset="0"/>
              </a:rPr>
              <a:t>Strategic competence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Ability to use math to solve real world </a:t>
            </a:r>
            <a:r>
              <a:rPr lang="en-US" sz="2000" dirty="0" smtClean="0">
                <a:latin typeface="Verdana" pitchFamily="34" charset="0"/>
              </a:rPr>
              <a:t>problems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“You’re having a party.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You estimate that each guest eats ¼ pizza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How many pizzas required for 12 guests?”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Elegantly obtained by player solving real world problems in video games</a:t>
            </a:r>
            <a:endParaRPr lang="en-US" sz="2000" dirty="0">
              <a:latin typeface="Verdana" pitchFamily="34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US" sz="2000" dirty="0" smtClean="0">
                <a:latin typeface="Verdana" pitchFamily="34" charset="0"/>
              </a:rPr>
              <a:t>Adaptive reasoning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Ability to do step by step reasoning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Ability to follow formal proofs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Difficult to obtain in game not explicitly mathematical</a:t>
            </a:r>
          </a:p>
          <a:p>
            <a:pPr marL="800100" lvl="1" indent="-342900">
              <a:buFont typeface="Arial" charset="0"/>
              <a:buChar char="•"/>
            </a:pPr>
            <a:endParaRPr lang="en-US" sz="2000" dirty="0">
              <a:latin typeface="Verdana" pitchFamily="34" charset="0"/>
            </a:endParaRPr>
          </a:p>
        </p:txBody>
      </p:sp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914400" y="323850"/>
            <a:ext cx="5194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sz="2400" dirty="0"/>
              <a:t>Succeed </a:t>
            </a:r>
            <a:r>
              <a:rPr lang="en-US" sz="2400" dirty="0" smtClean="0"/>
              <a:t>with Mathematical Games</a:t>
            </a:r>
            <a:endParaRPr lang="fr-FR" sz="2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53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914398" y="1577975"/>
            <a:ext cx="7129463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2800" dirty="0" smtClean="0">
                <a:latin typeface="Verdana" pitchFamily="34" charset="0"/>
              </a:rPr>
              <a:t>Mathematical </a:t>
            </a:r>
            <a:r>
              <a:rPr lang="nb-NO" sz="2800" dirty="0" err="1" smtClean="0">
                <a:latin typeface="Verdana" pitchFamily="34" charset="0"/>
              </a:rPr>
              <a:t>proficiency</a:t>
            </a:r>
            <a:endParaRPr lang="nb-NO" sz="2800" dirty="0" smtClean="0">
              <a:latin typeface="Verdana" pitchFamily="34" charset="0"/>
            </a:endParaRPr>
          </a:p>
          <a:p>
            <a:r>
              <a:rPr lang="nb-NO" sz="2800" dirty="0" err="1" smtClean="0">
                <a:latin typeface="Verdana" pitchFamily="34" charset="0"/>
              </a:rPr>
              <a:t>through</a:t>
            </a:r>
            <a:r>
              <a:rPr lang="nb-NO" sz="2800" dirty="0" smtClean="0">
                <a:latin typeface="Verdana" pitchFamily="34" charset="0"/>
              </a:rPr>
              <a:t> video games</a:t>
            </a:r>
            <a:endParaRPr lang="en-US" sz="2800" dirty="0" smtClean="0">
              <a:latin typeface="Verdana" pitchFamily="34" charset="0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en-US" sz="2000" dirty="0" smtClean="0">
                <a:latin typeface="Verdana" pitchFamily="34" charset="0"/>
              </a:rPr>
              <a:t>Productive disposition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Ability </a:t>
            </a:r>
            <a:r>
              <a:rPr lang="en-US" sz="2000" dirty="0" smtClean="0">
                <a:latin typeface="Verdana" pitchFamily="34" charset="0"/>
              </a:rPr>
              <a:t>to see sense in mathematics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To see mathematics as useful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Believe that learning mathematics pays off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Obtained in video game if </a:t>
            </a:r>
            <a:r>
              <a:rPr lang="en-US" sz="2000" dirty="0">
                <a:latin typeface="Verdana" pitchFamily="34" charset="0"/>
              </a:rPr>
              <a:t>doing math is </a:t>
            </a:r>
            <a:r>
              <a:rPr lang="en-US" sz="2000" dirty="0" smtClean="0">
                <a:latin typeface="Verdana" pitchFamily="34" charset="0"/>
              </a:rPr>
              <a:t>integrated and essential to succeed</a:t>
            </a:r>
            <a:endParaRPr lang="en-US" sz="2000" dirty="0">
              <a:latin typeface="Verdana" pitchFamily="34" charset="0"/>
            </a:endParaRPr>
          </a:p>
          <a:p>
            <a:pPr marL="800100" lvl="1" indent="-342900">
              <a:buFont typeface="Arial" charset="0"/>
              <a:buChar char="•"/>
            </a:pPr>
            <a:endParaRPr lang="en-US" sz="2000" dirty="0">
              <a:latin typeface="Verdana" pitchFamily="34" charset="0"/>
            </a:endParaRPr>
          </a:p>
        </p:txBody>
      </p:sp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914400" y="323850"/>
            <a:ext cx="5194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sz="2400" dirty="0"/>
              <a:t>Succeed </a:t>
            </a:r>
            <a:r>
              <a:rPr lang="en-US" sz="2400" dirty="0" smtClean="0"/>
              <a:t>with Mathematical Games</a:t>
            </a:r>
            <a:endParaRPr lang="fr-FR" sz="2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9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914398" y="1577975"/>
            <a:ext cx="7129463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2800" dirty="0" err="1" smtClean="0">
                <a:latin typeface="Verdana" pitchFamily="34" charset="0"/>
              </a:rPr>
              <a:t>Conceptual</a:t>
            </a:r>
            <a:r>
              <a:rPr lang="nb-NO" sz="2800" dirty="0" smtClean="0">
                <a:latin typeface="Verdana" pitchFamily="34" charset="0"/>
              </a:rPr>
              <a:t> </a:t>
            </a:r>
            <a:r>
              <a:rPr lang="nb-NO" sz="2800" dirty="0" err="1" smtClean="0">
                <a:latin typeface="Verdana" pitchFamily="34" charset="0"/>
              </a:rPr>
              <a:t>understanding</a:t>
            </a:r>
            <a:endParaRPr lang="nb-NO" sz="2800" dirty="0" smtClean="0">
              <a:latin typeface="Verdana" pitchFamily="34" charset="0"/>
            </a:endParaRPr>
          </a:p>
          <a:p>
            <a:r>
              <a:rPr lang="nb-NO" sz="2800" dirty="0" err="1">
                <a:latin typeface="Verdana" pitchFamily="34" charset="0"/>
              </a:rPr>
              <a:t>through</a:t>
            </a:r>
            <a:r>
              <a:rPr lang="nb-NO" sz="2800" dirty="0">
                <a:latin typeface="Verdana" pitchFamily="34" charset="0"/>
              </a:rPr>
              <a:t> video </a:t>
            </a:r>
            <a:r>
              <a:rPr lang="nb-NO" sz="2800" dirty="0" smtClean="0">
                <a:latin typeface="Verdana" pitchFamily="34" charset="0"/>
              </a:rPr>
              <a:t>games</a:t>
            </a:r>
            <a:endParaRPr lang="en-US" sz="2800" dirty="0" smtClean="0"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Difficult to achieve in game</a:t>
            </a:r>
            <a:endParaRPr lang="en-US" sz="2000" dirty="0"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S</a:t>
            </a:r>
            <a:r>
              <a:rPr lang="en-US" sz="2000" dirty="0" smtClean="0">
                <a:latin typeface="Verdana" pitchFamily="34" charset="0"/>
              </a:rPr>
              <a:t>tep back from activities and reflect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Read a text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See a video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Go to a web site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Players accept it if it advances game</a:t>
            </a:r>
          </a:p>
        </p:txBody>
      </p:sp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914400" y="323850"/>
            <a:ext cx="5194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sz="2400" dirty="0"/>
              <a:t>Succeed </a:t>
            </a:r>
            <a:r>
              <a:rPr lang="en-US" sz="2400" dirty="0" smtClean="0"/>
              <a:t>with Mathematical Games</a:t>
            </a:r>
            <a:endParaRPr lang="fr-FR" sz="2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99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914398" y="1577975"/>
            <a:ext cx="7129463" cy="895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2800" dirty="0" err="1" smtClean="0">
                <a:latin typeface="Verdana" pitchFamily="34" charset="0"/>
              </a:rPr>
              <a:t>Conceptual</a:t>
            </a:r>
            <a:r>
              <a:rPr lang="nb-NO" sz="2800" dirty="0" smtClean="0">
                <a:latin typeface="Verdana" pitchFamily="34" charset="0"/>
              </a:rPr>
              <a:t> </a:t>
            </a:r>
            <a:r>
              <a:rPr lang="nb-NO" sz="2800" dirty="0" err="1" smtClean="0">
                <a:latin typeface="Verdana" pitchFamily="34" charset="0"/>
              </a:rPr>
              <a:t>understanding</a:t>
            </a:r>
            <a:endParaRPr lang="nb-NO" sz="2800" dirty="0" smtClean="0">
              <a:latin typeface="Verdana" pitchFamily="34" charset="0"/>
            </a:endParaRPr>
          </a:p>
          <a:p>
            <a:r>
              <a:rPr lang="nb-NO" sz="2800" dirty="0" err="1">
                <a:latin typeface="Verdana" pitchFamily="34" charset="0"/>
              </a:rPr>
              <a:t>through</a:t>
            </a:r>
            <a:r>
              <a:rPr lang="nb-NO" sz="2800" dirty="0">
                <a:latin typeface="Verdana" pitchFamily="34" charset="0"/>
              </a:rPr>
              <a:t> video games</a:t>
            </a:r>
            <a:endParaRPr lang="en-US" sz="2800" dirty="0"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Example: Two </a:t>
            </a:r>
            <a:r>
              <a:rPr lang="en-US" sz="2000" dirty="0">
                <a:latin typeface="Verdana" pitchFamily="34" charset="0"/>
              </a:rPr>
              <a:t>numbers </a:t>
            </a:r>
            <a:r>
              <a:rPr lang="en-US" sz="2000" dirty="0" smtClean="0">
                <a:latin typeface="Verdana" pitchFamily="34" charset="0"/>
              </a:rPr>
              <a:t>must be combined to open a treasure chest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3 and 5 is given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By trial and error player obtains 15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4 </a:t>
            </a:r>
            <a:r>
              <a:rPr lang="en-US" sz="2000" dirty="0">
                <a:latin typeface="Verdana" pitchFamily="34" charset="0"/>
              </a:rPr>
              <a:t>and </a:t>
            </a:r>
            <a:r>
              <a:rPr lang="en-US" sz="2000" dirty="0" smtClean="0">
                <a:latin typeface="Verdana" pitchFamily="34" charset="0"/>
              </a:rPr>
              <a:t>6 </a:t>
            </a:r>
            <a:r>
              <a:rPr lang="en-US" sz="2000" dirty="0">
                <a:latin typeface="Verdana" pitchFamily="34" charset="0"/>
              </a:rPr>
              <a:t>is </a:t>
            </a:r>
            <a:r>
              <a:rPr lang="en-US" sz="2000" dirty="0" smtClean="0">
                <a:latin typeface="Verdana" pitchFamily="34" charset="0"/>
              </a:rPr>
              <a:t>given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Player tries 24</a:t>
            </a:r>
          </a:p>
          <a:p>
            <a:pPr marL="1714500" lvl="3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It is wrong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By trial and error player obtains </a:t>
            </a:r>
            <a:r>
              <a:rPr lang="en-US" sz="2000" dirty="0" smtClean="0">
                <a:latin typeface="Verdana" pitchFamily="34" charset="0"/>
              </a:rPr>
              <a:t>12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6 </a:t>
            </a:r>
            <a:r>
              <a:rPr lang="en-US" sz="2000" dirty="0">
                <a:latin typeface="Verdana" pitchFamily="34" charset="0"/>
              </a:rPr>
              <a:t>and </a:t>
            </a:r>
            <a:r>
              <a:rPr lang="en-US" sz="2000" dirty="0" smtClean="0">
                <a:latin typeface="Verdana" pitchFamily="34" charset="0"/>
              </a:rPr>
              <a:t>15 </a:t>
            </a:r>
            <a:r>
              <a:rPr lang="en-US" sz="2000" dirty="0">
                <a:latin typeface="Verdana" pitchFamily="34" charset="0"/>
              </a:rPr>
              <a:t>is given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Player tries </a:t>
            </a:r>
            <a:r>
              <a:rPr lang="en-US" sz="2000" dirty="0" smtClean="0">
                <a:latin typeface="Verdana" pitchFamily="34" charset="0"/>
              </a:rPr>
              <a:t>90</a:t>
            </a:r>
            <a:endParaRPr lang="en-US" sz="2000" dirty="0">
              <a:latin typeface="Verdana" pitchFamily="34" charset="0"/>
            </a:endParaRPr>
          </a:p>
          <a:p>
            <a:pPr marL="1714500" lvl="3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It is </a:t>
            </a:r>
            <a:r>
              <a:rPr lang="en-US" sz="2000" dirty="0" smtClean="0">
                <a:latin typeface="Verdana" pitchFamily="34" charset="0"/>
              </a:rPr>
              <a:t>wrong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Player tries </a:t>
            </a:r>
            <a:r>
              <a:rPr lang="en-US" sz="2000" dirty="0" smtClean="0">
                <a:latin typeface="Verdana" pitchFamily="34" charset="0"/>
              </a:rPr>
              <a:t>45</a:t>
            </a:r>
            <a:endParaRPr lang="en-US" sz="2000" dirty="0">
              <a:latin typeface="Verdana" pitchFamily="34" charset="0"/>
            </a:endParaRPr>
          </a:p>
          <a:p>
            <a:pPr marL="1714500" lvl="3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It is </a:t>
            </a:r>
            <a:r>
              <a:rPr lang="en-US" sz="2000" dirty="0" smtClean="0">
                <a:latin typeface="Verdana" pitchFamily="34" charset="0"/>
              </a:rPr>
              <a:t>wrong</a:t>
            </a:r>
            <a:endParaRPr lang="en-US" sz="2000" dirty="0">
              <a:latin typeface="Verdana" pitchFamily="34" charset="0"/>
            </a:endParaRPr>
          </a:p>
          <a:p>
            <a:pPr marL="1257300" lvl="2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By trial and error player obtains </a:t>
            </a:r>
            <a:r>
              <a:rPr lang="en-US" sz="2000" dirty="0" smtClean="0">
                <a:latin typeface="Verdana" pitchFamily="34" charset="0"/>
              </a:rPr>
              <a:t>30</a:t>
            </a:r>
            <a:endParaRPr lang="en-US" sz="2000" dirty="0">
              <a:latin typeface="Verdana" pitchFamily="34" charset="0"/>
            </a:endParaRPr>
          </a:p>
          <a:p>
            <a:pPr marL="1257300" lvl="2" indent="-342900">
              <a:buFont typeface="Arial" charset="0"/>
              <a:buChar char="•"/>
            </a:pPr>
            <a:endParaRPr lang="en-US" sz="2000" dirty="0" smtClean="0">
              <a:latin typeface="Verdana" pitchFamily="34" charset="0"/>
            </a:endParaRPr>
          </a:p>
          <a:p>
            <a:pPr marL="1714500" lvl="3" indent="-342900">
              <a:buFont typeface="Arial" charset="0"/>
              <a:buChar char="•"/>
            </a:pPr>
            <a:endParaRPr lang="en-US" sz="2000" dirty="0">
              <a:latin typeface="Verdana" pitchFamily="34" charset="0"/>
            </a:endParaRPr>
          </a:p>
          <a:p>
            <a:pPr marL="1714500" lvl="3" indent="-342900">
              <a:buFont typeface="Arial" charset="0"/>
              <a:buChar char="•"/>
            </a:pPr>
            <a:endParaRPr lang="en-US" sz="2000" dirty="0" smtClean="0">
              <a:latin typeface="Verdana" pitchFamily="34" charset="0"/>
            </a:endParaRPr>
          </a:p>
          <a:p>
            <a:pPr marL="1714500" lvl="3" indent="-342900">
              <a:buFont typeface="Arial" charset="0"/>
              <a:buChar char="•"/>
            </a:pPr>
            <a:endParaRPr lang="en-US" sz="2000" dirty="0" smtClean="0">
              <a:latin typeface="Verdana" pitchFamily="34" charset="0"/>
            </a:endParaRPr>
          </a:p>
          <a:p>
            <a:pPr marL="1714500" lvl="3" indent="-342900">
              <a:buFont typeface="Arial" charset="0"/>
              <a:buChar char="•"/>
            </a:pPr>
            <a:endParaRPr lang="en-US" sz="2000" dirty="0">
              <a:latin typeface="Verdana" pitchFamily="34" charset="0"/>
            </a:endParaRPr>
          </a:p>
          <a:p>
            <a:pPr marL="1257300" lvl="2" indent="-342900">
              <a:buFont typeface="Arial" charset="0"/>
              <a:buChar char="•"/>
            </a:pPr>
            <a:endParaRPr lang="en-US" sz="2000" dirty="0" smtClean="0">
              <a:latin typeface="Verdana" pitchFamily="34" charset="0"/>
            </a:endParaRPr>
          </a:p>
          <a:p>
            <a:pPr marL="1257300" lvl="2" indent="-342900">
              <a:buFont typeface="Arial" charset="0"/>
              <a:buChar char="•"/>
            </a:pPr>
            <a:endParaRPr lang="en-US" sz="2000" dirty="0">
              <a:latin typeface="Verdana" pitchFamily="34" charset="0"/>
            </a:endParaRPr>
          </a:p>
          <a:p>
            <a:pPr marL="800100" lvl="1" indent="-342900">
              <a:buFont typeface="Arial" charset="0"/>
              <a:buChar char="•"/>
            </a:pPr>
            <a:endParaRPr lang="en-US" sz="2000" dirty="0">
              <a:latin typeface="Verdana" pitchFamily="34" charset="0"/>
            </a:endParaRPr>
          </a:p>
          <a:p>
            <a:pPr marL="800100" lvl="1" indent="-342900">
              <a:buFont typeface="Arial" charset="0"/>
              <a:buChar char="•"/>
            </a:pPr>
            <a:endParaRPr lang="en-US" sz="2000" dirty="0">
              <a:latin typeface="Verdana" pitchFamily="34" charset="0"/>
            </a:endParaRPr>
          </a:p>
          <a:p>
            <a:pPr marL="1257300" lvl="2" indent="-342900">
              <a:buFont typeface="Arial" charset="0"/>
              <a:buChar char="•"/>
            </a:pPr>
            <a:endParaRPr lang="en-US" sz="2000" dirty="0"/>
          </a:p>
          <a:p>
            <a:pPr marL="1257300" lvl="2" indent="-342900">
              <a:buFont typeface="Arial" charset="0"/>
              <a:buChar char="•"/>
            </a:pPr>
            <a:endParaRPr lang="en-US" sz="2000" dirty="0" smtClean="0">
              <a:latin typeface="Verdana" pitchFamily="34" charset="0"/>
            </a:endParaRPr>
          </a:p>
          <a:p>
            <a:pPr marL="800100" lvl="1" indent="-342900">
              <a:buFont typeface="Arial" charset="0"/>
              <a:buChar char="•"/>
            </a:pPr>
            <a:endParaRPr lang="en-US" sz="2000" dirty="0">
              <a:latin typeface="Verdana" pitchFamily="34" charset="0"/>
            </a:endParaRPr>
          </a:p>
        </p:txBody>
      </p:sp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914400" y="323850"/>
            <a:ext cx="5194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sz="2400" dirty="0"/>
              <a:t>Succeed </a:t>
            </a:r>
            <a:r>
              <a:rPr lang="en-US" sz="2400" dirty="0" smtClean="0"/>
              <a:t>with Mathematical Games</a:t>
            </a:r>
            <a:endParaRPr lang="fr-FR" sz="2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8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673" name="ZoneTexte 8"/>
              <p:cNvSpPr txBox="1">
                <a:spLocks noChangeArrowheads="1"/>
              </p:cNvSpPr>
              <p:nvPr/>
            </p:nvSpPr>
            <p:spPr bwMode="auto">
              <a:xfrm>
                <a:off x="914399" y="1577975"/>
                <a:ext cx="7129463" cy="3600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2800" dirty="0" smtClean="0">
                    <a:latin typeface="Verdana" pitchFamily="34" charset="0"/>
                  </a:rPr>
                  <a:t>Why video games in maths?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>
                    <a:latin typeface="Verdana" pitchFamily="34" charset="0"/>
                  </a:rPr>
                  <a:t>B</a:t>
                </a:r>
                <a:r>
                  <a:rPr lang="en-US" sz="2000" dirty="0" smtClean="0">
                    <a:latin typeface="Verdana" pitchFamily="34" charset="0"/>
                  </a:rPr>
                  <a:t>oy (12) at market sells </a:t>
                </a:r>
                <a:r>
                  <a:rPr lang="en-US" sz="2000" dirty="0">
                    <a:latin typeface="Verdana" pitchFamily="34" charset="0"/>
                  </a:rPr>
                  <a:t>coconuts at </a:t>
                </a:r>
                <a:r>
                  <a:rPr lang="en-US" sz="2000" dirty="0" smtClean="0">
                    <a:latin typeface="Verdana" pitchFamily="34" charset="0"/>
                  </a:rPr>
                  <a:t>35 R$ each</a:t>
                </a:r>
                <a:endParaRPr lang="en-US" sz="2000" dirty="0">
                  <a:latin typeface="Verdana" pitchFamily="34" charset="0"/>
                </a:endParaRP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>
                    <a:latin typeface="Verdana" pitchFamily="34" charset="0"/>
                  </a:rPr>
                  <a:t>Customer:</a:t>
                </a: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sz="2000" dirty="0">
                    <a:latin typeface="Verdana" pitchFamily="34" charset="0"/>
                  </a:rPr>
                  <a:t>How much for ten coconuts?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>
                    <a:latin typeface="Verdana" pitchFamily="34" charset="0"/>
                  </a:rPr>
                  <a:t>Boy:</a:t>
                </a: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sz="2000" dirty="0">
                    <a:latin typeface="Verdana" pitchFamily="34" charset="0"/>
                  </a:rPr>
                  <a:t>Three is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105</m:t>
                    </m:r>
                  </m:oMath>
                </a14:m>
                <a:r>
                  <a:rPr lang="en-US" sz="2000" dirty="0">
                    <a:latin typeface="Verdana" pitchFamily="34" charset="0"/>
                  </a:rPr>
                  <a:t>, so nine is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105 + 105 + 105 = 315</m:t>
                    </m:r>
                  </m:oMath>
                </a14:m>
                <a:endParaRPr lang="en-US" sz="2000" dirty="0">
                  <a:latin typeface="Verdana" pitchFamily="34" charset="0"/>
                </a:endParaRP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sz="2000" dirty="0">
                    <a:latin typeface="Verdana" pitchFamily="34" charset="0"/>
                  </a:rPr>
                  <a:t>Then one more, that makes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315 + 35 = 350</m:t>
                    </m:r>
                  </m:oMath>
                </a14:m>
                <a:endParaRPr lang="en-US" sz="2000" dirty="0">
                  <a:latin typeface="Verdana" pitchFamily="34" charset="0"/>
                </a:endParaRP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>
                    <a:latin typeface="Verdana" pitchFamily="34" charset="0"/>
                  </a:rPr>
                  <a:t>Used to sell two or three coconuts</a:t>
                </a: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sz="2000" dirty="0">
                    <a:latin typeface="Verdana" pitchFamily="34" charset="0"/>
                  </a:rPr>
                  <a:t>Knows the price of </a:t>
                </a:r>
                <a:r>
                  <a:rPr lang="en-US" sz="2000" dirty="0" smtClean="0">
                    <a:latin typeface="Verdana" pitchFamily="34" charset="0"/>
                  </a:rPr>
                  <a:t>these</a:t>
                </a:r>
                <a:endParaRPr lang="en-US" sz="2000" dirty="0">
                  <a:latin typeface="Verdana" pitchFamily="34" charset="0"/>
                </a:endParaRP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sz="2000" dirty="0">
                    <a:latin typeface="Verdana" pitchFamily="34" charset="0"/>
                  </a:rPr>
                  <a:t>Uses this knowledge to obtain answer</a:t>
                </a:r>
              </a:p>
              <a:p>
                <a:pPr marL="342900" indent="-342900">
                  <a:buFont typeface="Arial" charset="0"/>
                  <a:buChar char="•"/>
                </a:pPr>
                <a:endParaRPr lang="fr-FR" sz="2000" dirty="0">
                  <a:solidFill>
                    <a:srgbClr val="4D4D4D"/>
                  </a:solidFill>
                  <a:latin typeface="Verdana" pitchFamily="34" charset="0"/>
                </a:endParaRPr>
              </a:p>
            </p:txBody>
          </p:sp>
        </mc:Choice>
        <mc:Fallback xmlns="">
          <p:sp>
            <p:nvSpPr>
              <p:cNvPr id="28673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399" y="1577975"/>
                <a:ext cx="7129463" cy="3600986"/>
              </a:xfrm>
              <a:prstGeom prst="rect">
                <a:avLst/>
              </a:prstGeom>
              <a:blipFill rotWithShape="1">
                <a:blip r:embed="rId3"/>
                <a:stretch>
                  <a:fillRect l="-1709" t="-169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914400" y="323850"/>
            <a:ext cx="5194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sz="2400" dirty="0"/>
              <a:t>Succeed </a:t>
            </a:r>
            <a:r>
              <a:rPr lang="en-US" sz="2400" dirty="0" smtClean="0"/>
              <a:t>with Mathematical Games</a:t>
            </a:r>
            <a:endParaRPr lang="fr-FR" sz="2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58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914398" y="1577975"/>
            <a:ext cx="7129463" cy="92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2800" dirty="0" err="1" smtClean="0">
                <a:latin typeface="Verdana" pitchFamily="34" charset="0"/>
              </a:rPr>
              <a:t>Conceptual</a:t>
            </a:r>
            <a:r>
              <a:rPr lang="nb-NO" sz="2800" dirty="0" smtClean="0">
                <a:latin typeface="Verdana" pitchFamily="34" charset="0"/>
              </a:rPr>
              <a:t> </a:t>
            </a:r>
            <a:r>
              <a:rPr lang="nb-NO" sz="2800" dirty="0" err="1" smtClean="0">
                <a:latin typeface="Verdana" pitchFamily="34" charset="0"/>
              </a:rPr>
              <a:t>understanding</a:t>
            </a:r>
            <a:endParaRPr lang="nb-NO" sz="2800" dirty="0" smtClean="0">
              <a:latin typeface="Verdana" pitchFamily="34" charset="0"/>
            </a:endParaRPr>
          </a:p>
          <a:p>
            <a:r>
              <a:rPr lang="nb-NO" sz="2800" dirty="0" err="1">
                <a:latin typeface="Verdana" pitchFamily="34" charset="0"/>
              </a:rPr>
              <a:t>through</a:t>
            </a:r>
            <a:r>
              <a:rPr lang="nb-NO" sz="2800" dirty="0">
                <a:latin typeface="Verdana" pitchFamily="34" charset="0"/>
              </a:rPr>
              <a:t> video games</a:t>
            </a:r>
            <a:endParaRPr lang="en-US" sz="2800" dirty="0"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3 and 5 </a:t>
            </a:r>
            <a:r>
              <a:rPr lang="en-US" sz="2000" dirty="0" smtClean="0">
                <a:latin typeface="Verdana" pitchFamily="34" charset="0"/>
                <a:sym typeface="Wingdings 3"/>
              </a:rPr>
              <a:t> 15, 4 and 6  12, 6 and 15  30</a:t>
            </a:r>
            <a:endParaRPr lang="en-US" sz="2000" dirty="0" smtClean="0"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5 and 15 </a:t>
            </a:r>
            <a:r>
              <a:rPr lang="en-US" sz="2000" dirty="0">
                <a:latin typeface="Verdana" pitchFamily="34" charset="0"/>
                <a:sym typeface="Wingdings 3"/>
              </a:rPr>
              <a:t> </a:t>
            </a:r>
            <a:r>
              <a:rPr lang="en-US" sz="2000" dirty="0" smtClean="0">
                <a:latin typeface="Verdana" pitchFamily="34" charset="0"/>
                <a:sym typeface="Wingdings 3"/>
              </a:rPr>
              <a:t> ?</a:t>
            </a:r>
            <a:endParaRPr lang="en-US" sz="2000" dirty="0" smtClean="0">
              <a:latin typeface="Verdana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Verdana" pitchFamily="34" charset="0"/>
              </a:rPr>
              <a:t>Pirates are coming, no time for trial and error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Verdana" pitchFamily="34" charset="0"/>
              </a:rPr>
              <a:t>There must be a quick way, a pattern ...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What is the correct answer?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Go </a:t>
            </a:r>
            <a:r>
              <a:rPr lang="en-US" sz="2000" dirty="0">
                <a:latin typeface="Verdana" pitchFamily="34" charset="0"/>
              </a:rPr>
              <a:t>to </a:t>
            </a:r>
            <a:r>
              <a:rPr lang="en-US" sz="2000" dirty="0">
                <a:latin typeface="Verdana" pitchFamily="34" charset="0"/>
                <a:hlinkClick r:id="rId3"/>
              </a:rPr>
              <a:t>www.govote.at</a:t>
            </a:r>
            <a:endParaRPr lang="en-US" sz="2000" dirty="0">
              <a:latin typeface="Verdana" pitchFamily="34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Enter code 522 </a:t>
            </a:r>
            <a:r>
              <a:rPr lang="en-US" sz="2000" dirty="0" smtClean="0">
                <a:latin typeface="Verdana" pitchFamily="34" charset="0"/>
              </a:rPr>
              <a:t>27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Vote!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The answer is 15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Pattern is “least common multiple” (lcm)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Step back and reflect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What is the concept of least common multiple?</a:t>
            </a:r>
            <a:endParaRPr lang="en-US" sz="2000" dirty="0">
              <a:latin typeface="Verdana" pitchFamily="34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How do we find it?</a:t>
            </a:r>
            <a:endParaRPr lang="en-US" sz="2000" dirty="0">
              <a:latin typeface="Verdana" pitchFamily="34" charset="0"/>
            </a:endParaRPr>
          </a:p>
          <a:p>
            <a:pPr marL="1257300" lvl="2" indent="-342900">
              <a:buFont typeface="Arial" charset="0"/>
              <a:buChar char="•"/>
            </a:pPr>
            <a:endParaRPr lang="en-US" sz="2000" dirty="0" smtClean="0">
              <a:latin typeface="Verdana" pitchFamily="34" charset="0"/>
            </a:endParaRPr>
          </a:p>
          <a:p>
            <a:pPr marL="1257300" lvl="2" indent="-342900">
              <a:buFont typeface="Arial" charset="0"/>
              <a:buChar char="•"/>
            </a:pPr>
            <a:endParaRPr lang="en-US" sz="2000" dirty="0">
              <a:latin typeface="Verdana" pitchFamily="34" charset="0"/>
            </a:endParaRPr>
          </a:p>
          <a:p>
            <a:pPr marL="1257300" lvl="2" indent="-342900">
              <a:buFont typeface="Arial" charset="0"/>
              <a:buChar char="•"/>
            </a:pPr>
            <a:endParaRPr lang="en-US" sz="2000" dirty="0" smtClean="0">
              <a:latin typeface="Verdana" pitchFamily="34" charset="0"/>
            </a:endParaRPr>
          </a:p>
          <a:p>
            <a:pPr marL="1714500" lvl="3" indent="-342900">
              <a:buFont typeface="Arial" charset="0"/>
              <a:buChar char="•"/>
            </a:pPr>
            <a:endParaRPr lang="en-US" sz="2000" dirty="0">
              <a:latin typeface="Verdana" pitchFamily="34" charset="0"/>
            </a:endParaRPr>
          </a:p>
          <a:p>
            <a:pPr marL="1714500" lvl="3" indent="-342900">
              <a:buFont typeface="Arial" charset="0"/>
              <a:buChar char="•"/>
            </a:pPr>
            <a:endParaRPr lang="en-US" sz="2000" dirty="0" smtClean="0">
              <a:latin typeface="Verdana" pitchFamily="34" charset="0"/>
            </a:endParaRPr>
          </a:p>
          <a:p>
            <a:pPr marL="1714500" lvl="3" indent="-342900">
              <a:buFont typeface="Arial" charset="0"/>
              <a:buChar char="•"/>
            </a:pPr>
            <a:endParaRPr lang="en-US" sz="2000" dirty="0" smtClean="0">
              <a:latin typeface="Verdana" pitchFamily="34" charset="0"/>
            </a:endParaRPr>
          </a:p>
          <a:p>
            <a:pPr marL="1714500" lvl="3" indent="-342900">
              <a:buFont typeface="Arial" charset="0"/>
              <a:buChar char="•"/>
            </a:pPr>
            <a:endParaRPr lang="en-US" sz="2000" dirty="0">
              <a:latin typeface="Verdana" pitchFamily="34" charset="0"/>
            </a:endParaRPr>
          </a:p>
          <a:p>
            <a:pPr marL="1257300" lvl="2" indent="-342900">
              <a:buFont typeface="Arial" charset="0"/>
              <a:buChar char="•"/>
            </a:pPr>
            <a:endParaRPr lang="en-US" sz="2000" dirty="0" smtClean="0">
              <a:latin typeface="Verdana" pitchFamily="34" charset="0"/>
            </a:endParaRPr>
          </a:p>
          <a:p>
            <a:pPr marL="1257300" lvl="2" indent="-342900">
              <a:buFont typeface="Arial" charset="0"/>
              <a:buChar char="•"/>
            </a:pPr>
            <a:endParaRPr lang="en-US" sz="2000" dirty="0">
              <a:latin typeface="Verdana" pitchFamily="34" charset="0"/>
            </a:endParaRPr>
          </a:p>
          <a:p>
            <a:pPr marL="800100" lvl="1" indent="-342900">
              <a:buFont typeface="Arial" charset="0"/>
              <a:buChar char="•"/>
            </a:pPr>
            <a:endParaRPr lang="en-US" sz="2000" dirty="0">
              <a:latin typeface="Verdana" pitchFamily="34" charset="0"/>
            </a:endParaRPr>
          </a:p>
          <a:p>
            <a:pPr marL="800100" lvl="1" indent="-342900">
              <a:buFont typeface="Arial" charset="0"/>
              <a:buChar char="•"/>
            </a:pPr>
            <a:endParaRPr lang="en-US" sz="2000" dirty="0">
              <a:latin typeface="Verdana" pitchFamily="34" charset="0"/>
            </a:endParaRPr>
          </a:p>
          <a:p>
            <a:pPr marL="1257300" lvl="2" indent="-342900">
              <a:buFont typeface="Arial" charset="0"/>
              <a:buChar char="•"/>
            </a:pPr>
            <a:endParaRPr lang="en-US" sz="2000" dirty="0"/>
          </a:p>
          <a:p>
            <a:pPr marL="1257300" lvl="2" indent="-342900">
              <a:buFont typeface="Arial" charset="0"/>
              <a:buChar char="•"/>
            </a:pPr>
            <a:endParaRPr lang="en-US" sz="2000" dirty="0" smtClean="0">
              <a:latin typeface="Verdana" pitchFamily="34" charset="0"/>
            </a:endParaRPr>
          </a:p>
          <a:p>
            <a:pPr marL="800100" lvl="1" indent="-342900">
              <a:buFont typeface="Arial" charset="0"/>
              <a:buChar char="•"/>
            </a:pPr>
            <a:endParaRPr lang="en-US" sz="2000" dirty="0">
              <a:latin typeface="Verdana" pitchFamily="34" charset="0"/>
            </a:endParaRPr>
          </a:p>
        </p:txBody>
      </p:sp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914400" y="323850"/>
            <a:ext cx="5194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sz="2400" dirty="0"/>
              <a:t>Succeed </a:t>
            </a:r>
            <a:r>
              <a:rPr lang="en-US" sz="2400" dirty="0" smtClean="0"/>
              <a:t>with Mathematical Games</a:t>
            </a:r>
            <a:endParaRPr lang="fr-FR" sz="2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50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914398" y="1577975"/>
            <a:ext cx="7129463" cy="760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2800" dirty="0" smtClean="0">
                <a:latin typeface="Verdana" pitchFamily="34" charset="0"/>
              </a:rPr>
              <a:t>Elements </a:t>
            </a:r>
            <a:r>
              <a:rPr lang="nb-NO" sz="2800" dirty="0" err="1" smtClean="0">
                <a:latin typeface="Verdana" pitchFamily="34" charset="0"/>
              </a:rPr>
              <a:t>of</a:t>
            </a:r>
            <a:r>
              <a:rPr lang="nb-NO" sz="2800" dirty="0" smtClean="0">
                <a:latin typeface="Verdana" pitchFamily="34" charset="0"/>
              </a:rPr>
              <a:t> </a:t>
            </a:r>
            <a:r>
              <a:rPr lang="nb-NO" sz="2800" dirty="0" err="1" smtClean="0">
                <a:latin typeface="Verdana" pitchFamily="34" charset="0"/>
              </a:rPr>
              <a:t>successful</a:t>
            </a:r>
            <a:r>
              <a:rPr lang="nb-NO" sz="2800" dirty="0" smtClean="0">
                <a:latin typeface="Verdana" pitchFamily="34" charset="0"/>
              </a:rPr>
              <a:t> </a:t>
            </a:r>
            <a:r>
              <a:rPr lang="nb-NO" sz="2800" dirty="0" err="1" smtClean="0">
                <a:latin typeface="Verdana" pitchFamily="34" charset="0"/>
              </a:rPr>
              <a:t>math</a:t>
            </a:r>
            <a:r>
              <a:rPr lang="nb-NO" sz="2800" dirty="0" smtClean="0">
                <a:latin typeface="Verdana" pitchFamily="34" charset="0"/>
              </a:rPr>
              <a:t> game</a:t>
            </a:r>
            <a:endParaRPr lang="en-US" sz="2000" dirty="0" smtClean="0"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Play on team with evolution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People want their character to succeed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Mathematical proficiency should be natural to achieve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Must be necessary to proceed in game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Learning by doing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Self paced learning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Learning by exploration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Immediate use of knowledge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Regular tests of obtained knowledge</a:t>
            </a:r>
          </a:p>
          <a:p>
            <a:pPr marL="1257300" lvl="2" indent="-342900">
              <a:buFont typeface="Arial" charset="0"/>
              <a:buChar char="•"/>
            </a:pPr>
            <a:endParaRPr lang="en-US" sz="2000" dirty="0">
              <a:latin typeface="Verdana" pitchFamily="34" charset="0"/>
            </a:endParaRPr>
          </a:p>
          <a:p>
            <a:pPr marL="1257300" lvl="2" indent="-342900">
              <a:buFont typeface="Arial" charset="0"/>
              <a:buChar char="•"/>
            </a:pPr>
            <a:endParaRPr lang="en-US" sz="2000" dirty="0" smtClean="0">
              <a:latin typeface="Verdana" pitchFamily="34" charset="0"/>
            </a:endParaRPr>
          </a:p>
          <a:p>
            <a:pPr marL="1714500" lvl="3" indent="-342900">
              <a:buFont typeface="Arial" charset="0"/>
              <a:buChar char="•"/>
            </a:pPr>
            <a:endParaRPr lang="en-US" sz="2000" dirty="0">
              <a:latin typeface="Verdana" pitchFamily="34" charset="0"/>
            </a:endParaRPr>
          </a:p>
          <a:p>
            <a:pPr marL="1714500" lvl="3" indent="-342900">
              <a:buFont typeface="Arial" charset="0"/>
              <a:buChar char="•"/>
            </a:pPr>
            <a:endParaRPr lang="en-US" sz="2000" dirty="0" smtClean="0">
              <a:latin typeface="Verdana" pitchFamily="34" charset="0"/>
            </a:endParaRPr>
          </a:p>
          <a:p>
            <a:pPr marL="1714500" lvl="3" indent="-342900">
              <a:buFont typeface="Arial" charset="0"/>
              <a:buChar char="•"/>
            </a:pPr>
            <a:endParaRPr lang="en-US" sz="2000" dirty="0" smtClean="0">
              <a:latin typeface="Verdana" pitchFamily="34" charset="0"/>
            </a:endParaRPr>
          </a:p>
          <a:p>
            <a:pPr marL="1714500" lvl="3" indent="-342900">
              <a:buFont typeface="Arial" charset="0"/>
              <a:buChar char="•"/>
            </a:pPr>
            <a:endParaRPr lang="en-US" sz="2000" dirty="0">
              <a:latin typeface="Verdana" pitchFamily="34" charset="0"/>
            </a:endParaRPr>
          </a:p>
          <a:p>
            <a:pPr marL="1257300" lvl="2" indent="-342900">
              <a:buFont typeface="Arial" charset="0"/>
              <a:buChar char="•"/>
            </a:pPr>
            <a:endParaRPr lang="en-US" sz="2000" dirty="0" smtClean="0">
              <a:latin typeface="Verdana" pitchFamily="34" charset="0"/>
            </a:endParaRPr>
          </a:p>
          <a:p>
            <a:pPr marL="1257300" lvl="2" indent="-342900">
              <a:buFont typeface="Arial" charset="0"/>
              <a:buChar char="•"/>
            </a:pPr>
            <a:endParaRPr lang="en-US" sz="2000" dirty="0">
              <a:latin typeface="Verdana" pitchFamily="34" charset="0"/>
            </a:endParaRPr>
          </a:p>
          <a:p>
            <a:pPr marL="800100" lvl="1" indent="-342900">
              <a:buFont typeface="Arial" charset="0"/>
              <a:buChar char="•"/>
            </a:pPr>
            <a:endParaRPr lang="en-US" sz="2000" dirty="0">
              <a:latin typeface="Verdana" pitchFamily="34" charset="0"/>
            </a:endParaRPr>
          </a:p>
          <a:p>
            <a:pPr marL="800100" lvl="1" indent="-342900">
              <a:buFont typeface="Arial" charset="0"/>
              <a:buChar char="•"/>
            </a:pPr>
            <a:endParaRPr lang="en-US" sz="2000" dirty="0">
              <a:latin typeface="Verdana" pitchFamily="34" charset="0"/>
            </a:endParaRPr>
          </a:p>
          <a:p>
            <a:pPr marL="1257300" lvl="2" indent="-342900">
              <a:buFont typeface="Arial" charset="0"/>
              <a:buChar char="•"/>
            </a:pPr>
            <a:endParaRPr lang="en-US" sz="2000" dirty="0"/>
          </a:p>
          <a:p>
            <a:pPr marL="1257300" lvl="2" indent="-342900">
              <a:buFont typeface="Arial" charset="0"/>
              <a:buChar char="•"/>
            </a:pPr>
            <a:endParaRPr lang="en-US" sz="2000" dirty="0" smtClean="0">
              <a:latin typeface="Verdana" pitchFamily="34" charset="0"/>
            </a:endParaRPr>
          </a:p>
          <a:p>
            <a:pPr marL="800100" lvl="1" indent="-342900">
              <a:buFont typeface="Arial" charset="0"/>
              <a:buChar char="•"/>
            </a:pPr>
            <a:endParaRPr lang="en-US" sz="2000" dirty="0">
              <a:latin typeface="Verdana" pitchFamily="34" charset="0"/>
            </a:endParaRPr>
          </a:p>
        </p:txBody>
      </p:sp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914400" y="323850"/>
            <a:ext cx="5194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sz="2400" dirty="0"/>
              <a:t>Succeed </a:t>
            </a:r>
            <a:r>
              <a:rPr lang="en-US" sz="2400" dirty="0" smtClean="0"/>
              <a:t>with Mathematical Games</a:t>
            </a:r>
            <a:endParaRPr lang="fr-FR" sz="2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28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914398" y="1577975"/>
            <a:ext cx="7129463" cy="790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2800" dirty="0" smtClean="0">
                <a:latin typeface="Verdana" pitchFamily="34" charset="0"/>
              </a:rPr>
              <a:t>Elements </a:t>
            </a:r>
            <a:r>
              <a:rPr lang="nb-NO" sz="2800" dirty="0" err="1" smtClean="0">
                <a:latin typeface="Verdana" pitchFamily="34" charset="0"/>
              </a:rPr>
              <a:t>of</a:t>
            </a:r>
            <a:r>
              <a:rPr lang="nb-NO" sz="2800" dirty="0" smtClean="0">
                <a:latin typeface="Verdana" pitchFamily="34" charset="0"/>
              </a:rPr>
              <a:t> </a:t>
            </a:r>
            <a:r>
              <a:rPr lang="nb-NO" sz="2800" dirty="0" err="1" smtClean="0">
                <a:latin typeface="Verdana" pitchFamily="34" charset="0"/>
              </a:rPr>
              <a:t>successful</a:t>
            </a:r>
            <a:r>
              <a:rPr lang="nb-NO" sz="2800" dirty="0" smtClean="0">
                <a:latin typeface="Verdana" pitchFamily="34" charset="0"/>
              </a:rPr>
              <a:t> </a:t>
            </a:r>
            <a:r>
              <a:rPr lang="nb-NO" sz="2800" dirty="0" err="1" smtClean="0">
                <a:latin typeface="Verdana" pitchFamily="34" charset="0"/>
              </a:rPr>
              <a:t>math</a:t>
            </a:r>
            <a:r>
              <a:rPr lang="nb-NO" sz="2800" dirty="0" smtClean="0">
                <a:latin typeface="Verdana" pitchFamily="34" charset="0"/>
              </a:rPr>
              <a:t> game</a:t>
            </a:r>
            <a:endParaRPr lang="en-US" sz="2000" dirty="0" smtClean="0"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Attractive and useful to different types of players</a:t>
            </a:r>
            <a:endParaRPr lang="en-US" sz="2000" dirty="0">
              <a:latin typeface="Verdana" pitchFamily="34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Problem </a:t>
            </a:r>
            <a:r>
              <a:rPr lang="en-US" sz="2000" dirty="0" smtClean="0">
                <a:latin typeface="Verdana" pitchFamily="34" charset="0"/>
              </a:rPr>
              <a:t>solvers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Wants to succeed with tasks</a:t>
            </a:r>
            <a:endParaRPr lang="en-US" sz="2000" dirty="0">
              <a:latin typeface="Verdana" pitchFamily="34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Explorers</a:t>
            </a:r>
          </a:p>
          <a:p>
            <a:pPr lvl="2"/>
            <a:r>
              <a:rPr lang="en-US" sz="2000" dirty="0" smtClean="0">
                <a:latin typeface="Verdana" pitchFamily="34" charset="0"/>
              </a:rPr>
              <a:t>Want to discover as much as possible</a:t>
            </a:r>
            <a:endParaRPr lang="en-US" sz="2000" dirty="0">
              <a:latin typeface="Verdana" pitchFamily="34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Competitors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Want to compete and gain power over others</a:t>
            </a:r>
            <a:endParaRPr lang="en-US" sz="2000" dirty="0">
              <a:latin typeface="Verdana" pitchFamily="34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Socializers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Want to socialize with other players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Not really playing game</a:t>
            </a:r>
          </a:p>
          <a:p>
            <a:pPr marL="1257300" lvl="2" indent="-342900">
              <a:buFont typeface="Arial" charset="0"/>
              <a:buChar char="•"/>
            </a:pPr>
            <a:endParaRPr lang="en-US" sz="2000" dirty="0">
              <a:latin typeface="Verdana" pitchFamily="34" charset="0"/>
            </a:endParaRPr>
          </a:p>
          <a:p>
            <a:pPr marL="1257300" lvl="2" indent="-342900">
              <a:buFont typeface="Arial" charset="0"/>
              <a:buChar char="•"/>
            </a:pPr>
            <a:endParaRPr lang="en-US" sz="2000" dirty="0" smtClean="0">
              <a:latin typeface="Verdana" pitchFamily="34" charset="0"/>
            </a:endParaRPr>
          </a:p>
          <a:p>
            <a:pPr marL="1714500" lvl="3" indent="-342900">
              <a:buFont typeface="Arial" charset="0"/>
              <a:buChar char="•"/>
            </a:pPr>
            <a:endParaRPr lang="en-US" sz="2000" dirty="0">
              <a:latin typeface="Verdana" pitchFamily="34" charset="0"/>
            </a:endParaRPr>
          </a:p>
          <a:p>
            <a:pPr marL="1714500" lvl="3" indent="-342900">
              <a:buFont typeface="Arial" charset="0"/>
              <a:buChar char="•"/>
            </a:pPr>
            <a:endParaRPr lang="en-US" sz="2000" dirty="0" smtClean="0">
              <a:latin typeface="Verdana" pitchFamily="34" charset="0"/>
            </a:endParaRPr>
          </a:p>
          <a:p>
            <a:pPr marL="1714500" lvl="3" indent="-342900">
              <a:buFont typeface="Arial" charset="0"/>
              <a:buChar char="•"/>
            </a:pPr>
            <a:endParaRPr lang="en-US" sz="2000" dirty="0" smtClean="0">
              <a:latin typeface="Verdana" pitchFamily="34" charset="0"/>
            </a:endParaRPr>
          </a:p>
          <a:p>
            <a:pPr marL="1714500" lvl="3" indent="-342900">
              <a:buFont typeface="Arial" charset="0"/>
              <a:buChar char="•"/>
            </a:pPr>
            <a:endParaRPr lang="en-US" sz="2000" dirty="0">
              <a:latin typeface="Verdana" pitchFamily="34" charset="0"/>
            </a:endParaRPr>
          </a:p>
          <a:p>
            <a:pPr marL="1257300" lvl="2" indent="-342900">
              <a:buFont typeface="Arial" charset="0"/>
              <a:buChar char="•"/>
            </a:pPr>
            <a:endParaRPr lang="en-US" sz="2000" dirty="0" smtClean="0">
              <a:latin typeface="Verdana" pitchFamily="34" charset="0"/>
            </a:endParaRPr>
          </a:p>
          <a:p>
            <a:pPr marL="1257300" lvl="2" indent="-342900">
              <a:buFont typeface="Arial" charset="0"/>
              <a:buChar char="•"/>
            </a:pPr>
            <a:endParaRPr lang="en-US" sz="2000" dirty="0">
              <a:latin typeface="Verdana" pitchFamily="34" charset="0"/>
            </a:endParaRPr>
          </a:p>
          <a:p>
            <a:pPr marL="800100" lvl="1" indent="-342900">
              <a:buFont typeface="Arial" charset="0"/>
              <a:buChar char="•"/>
            </a:pPr>
            <a:endParaRPr lang="en-US" sz="2000" dirty="0">
              <a:latin typeface="Verdana" pitchFamily="34" charset="0"/>
            </a:endParaRPr>
          </a:p>
          <a:p>
            <a:pPr marL="800100" lvl="1" indent="-342900">
              <a:buFont typeface="Arial" charset="0"/>
              <a:buChar char="•"/>
            </a:pPr>
            <a:endParaRPr lang="en-US" sz="2000" dirty="0">
              <a:latin typeface="Verdana" pitchFamily="34" charset="0"/>
            </a:endParaRPr>
          </a:p>
          <a:p>
            <a:pPr marL="1257300" lvl="2" indent="-342900">
              <a:buFont typeface="Arial" charset="0"/>
              <a:buChar char="•"/>
            </a:pPr>
            <a:endParaRPr lang="en-US" sz="2000" dirty="0"/>
          </a:p>
          <a:p>
            <a:pPr marL="1257300" lvl="2" indent="-342900">
              <a:buFont typeface="Arial" charset="0"/>
              <a:buChar char="•"/>
            </a:pPr>
            <a:endParaRPr lang="en-US" sz="2000" dirty="0" smtClean="0">
              <a:latin typeface="Verdana" pitchFamily="34" charset="0"/>
            </a:endParaRPr>
          </a:p>
          <a:p>
            <a:pPr marL="800100" lvl="1" indent="-342900">
              <a:buFont typeface="Arial" charset="0"/>
              <a:buChar char="•"/>
            </a:pPr>
            <a:endParaRPr lang="en-US" sz="2000" dirty="0">
              <a:latin typeface="Verdana" pitchFamily="34" charset="0"/>
            </a:endParaRPr>
          </a:p>
        </p:txBody>
      </p:sp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914400" y="323850"/>
            <a:ext cx="5194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sz="2400" dirty="0"/>
              <a:t>Succeed </a:t>
            </a:r>
            <a:r>
              <a:rPr lang="en-US" sz="2400" dirty="0" smtClean="0"/>
              <a:t>with Mathematical Games</a:t>
            </a:r>
            <a:endParaRPr lang="fr-FR" sz="2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64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28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28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286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286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914398" y="1577975"/>
            <a:ext cx="7129463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 smtClean="0">
                <a:latin typeface="Verdana" pitchFamily="34" charset="0"/>
              </a:rPr>
              <a:t>Group work:</a:t>
            </a:r>
            <a:r>
              <a:rPr lang="en-GB" sz="2800" dirty="0">
                <a:latin typeface="Verdana" pitchFamily="34" charset="0"/>
              </a:rPr>
              <a:t> </a:t>
            </a:r>
            <a:r>
              <a:rPr lang="en-US" sz="2800" dirty="0" smtClean="0">
                <a:latin typeface="Verdana" pitchFamily="34" charset="0"/>
              </a:rPr>
              <a:t>Sketch a game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Outline a mathematical game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State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What mathematical subject does it teach?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Which element(s) of mathematical proficiency is exercised?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Which kind of players does it appeal to? Why?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For reference, open this presentation at </a:t>
            </a:r>
            <a:r>
              <a:rPr lang="en-US" sz="2000" dirty="0" err="1" smtClean="0">
                <a:latin typeface="Verdana" pitchFamily="34" charset="0"/>
              </a:rPr>
              <a:t>Slideshare</a:t>
            </a:r>
            <a:endParaRPr lang="en-US" sz="2000" dirty="0">
              <a:latin typeface="Verdana" pitchFamily="34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Go to </a:t>
            </a:r>
            <a:r>
              <a:rPr lang="en-US" sz="2000" dirty="0" smtClean="0">
                <a:latin typeface="Verdana" pitchFamily="34" charset="0"/>
                <a:hlinkClick r:id="rId3"/>
              </a:rPr>
              <a:t>www.slideshare.net</a:t>
            </a:r>
            <a:endParaRPr lang="en-US" sz="2000" dirty="0" smtClean="0">
              <a:latin typeface="Verdana" pitchFamily="34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Search for “</a:t>
            </a:r>
            <a:r>
              <a:rPr lang="en-US" sz="2000" dirty="0" err="1" smtClean="0">
                <a:latin typeface="Verdana" pitchFamily="34" charset="0"/>
              </a:rPr>
              <a:t>ALICT</a:t>
            </a:r>
            <a:r>
              <a:rPr lang="en-US" sz="2000" dirty="0" smtClean="0">
                <a:latin typeface="Verdana" pitchFamily="34" charset="0"/>
              </a:rPr>
              <a:t> 2014”</a:t>
            </a:r>
          </a:p>
        </p:txBody>
      </p:sp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914400" y="323850"/>
            <a:ext cx="5194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sz="2400" dirty="0"/>
              <a:t>Succeed </a:t>
            </a:r>
            <a:r>
              <a:rPr lang="en-US" sz="2400" dirty="0" smtClean="0"/>
              <a:t>with Mathematical Games</a:t>
            </a:r>
            <a:endParaRPr lang="fr-FR" sz="2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98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914398" y="1577975"/>
            <a:ext cx="7129463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2800" dirty="0" smtClean="0">
                <a:latin typeface="Verdana" pitchFamily="34" charset="0"/>
              </a:rPr>
              <a:t>Video game = </a:t>
            </a:r>
            <a:r>
              <a:rPr lang="nb-NO" sz="2800" dirty="0" err="1" smtClean="0">
                <a:latin typeface="Verdana" pitchFamily="34" charset="0"/>
              </a:rPr>
              <a:t>teacher</a:t>
            </a:r>
            <a:r>
              <a:rPr lang="nb-NO" sz="2800" dirty="0" smtClean="0">
                <a:latin typeface="Verdana" pitchFamily="34" charset="0"/>
              </a:rPr>
              <a:t> </a:t>
            </a:r>
            <a:r>
              <a:rPr lang="nb-NO" sz="2800" dirty="0" err="1" smtClean="0">
                <a:latin typeface="Verdana" pitchFamily="34" charset="0"/>
              </a:rPr>
              <a:t>unemployed</a:t>
            </a:r>
            <a:r>
              <a:rPr lang="nb-NO" sz="2800" dirty="0" smtClean="0">
                <a:latin typeface="Verdana" pitchFamily="34" charset="0"/>
              </a:rPr>
              <a:t>?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No!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Game must be a supplement to existing methods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000" dirty="0">
                <a:latin typeface="Verdana" pitchFamily="34" charset="0"/>
              </a:rPr>
              <a:t>S</a:t>
            </a:r>
            <a:r>
              <a:rPr lang="en-GB" sz="2000" dirty="0" smtClean="0">
                <a:latin typeface="Verdana" pitchFamily="34" charset="0"/>
              </a:rPr>
              <a:t>kills from game world not </a:t>
            </a:r>
            <a:r>
              <a:rPr lang="en-GB" sz="2000" dirty="0">
                <a:latin typeface="Verdana" pitchFamily="34" charset="0"/>
              </a:rPr>
              <a:t>automatically </a:t>
            </a:r>
            <a:r>
              <a:rPr lang="en-GB" sz="2000" dirty="0" smtClean="0">
                <a:latin typeface="Verdana" pitchFamily="34" charset="0"/>
              </a:rPr>
              <a:t>transferable to real world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000" dirty="0">
                <a:latin typeface="Verdana" pitchFamily="34" charset="0"/>
              </a:rPr>
              <a:t>Skills from game world not </a:t>
            </a:r>
            <a:r>
              <a:rPr lang="en-GB" sz="2000" dirty="0" smtClean="0">
                <a:latin typeface="Verdana" pitchFamily="34" charset="0"/>
              </a:rPr>
              <a:t>necessarily general enough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000" dirty="0" smtClean="0">
                <a:latin typeface="Verdana" pitchFamily="34" charset="0"/>
              </a:rPr>
              <a:t>Misconceptions may occur</a:t>
            </a:r>
            <a:endParaRPr lang="en-GB" sz="2000" dirty="0"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en-GB" sz="2000" dirty="0"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000" dirty="0" smtClean="0">
              <a:latin typeface="Verdana" pitchFamily="34" charset="0"/>
            </a:endParaRPr>
          </a:p>
        </p:txBody>
      </p:sp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914400" y="323850"/>
            <a:ext cx="5194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sz="2400" dirty="0"/>
              <a:t>Succeed </a:t>
            </a:r>
            <a:r>
              <a:rPr lang="en-US" sz="2400" dirty="0" smtClean="0"/>
              <a:t>with Mathematical Games</a:t>
            </a:r>
            <a:endParaRPr lang="fr-FR" sz="2400" dirty="0">
              <a:latin typeface="Verdana" pitchFamily="34" charset="0"/>
            </a:endParaRPr>
          </a:p>
        </p:txBody>
      </p:sp>
      <p:sp>
        <p:nvSpPr>
          <p:cNvPr id="2" name="AutoShape 2" descr="data:image/jpeg;base64,/9j/4AAQSkZJRgABAQAAAQABAAD/2wCEAAkGBxQTEhUUExQWFhUWGBwZGBgYGBgcHhwcHBwcHBgcHBwYHCggHRwlHBgXITEhJikrLi4uFx8zODMsNygtLisBCgoKDg0OGhAQGywkHyQsLCwsLCwsLCwsLCwsLCwsLCwsLCwsLCwsLCwsLCwsLCwsLCwsLCwsLCwsLCwsLCwsLP/AABEIALoBDwMBIgACEQEDEQH/xAAcAAABBQEBAQAAAAAAAAAAAAAEAgMFBgcBAAj/xABDEAABAwIDBQUECAIJBQEAAAABAgMRAAQSITEFBkFRcRMiYYGRMqGx0QcUI0JScsHwM+EVFkNigpKisvEkU2PC0kT/xAAZAQADAQEBAAAAAAAAAAAAAAAAAQIDBAX/xAAiEQEBAAICAwADAQEBAAAAAAAAAQIRAxIhMUETUWEyBCL/2gAMAwEAAhEDEQA/AKu3u7c6dmrrGXSkObpXIzLZzq9L35siCC+kZaidfSo3b+9tq60EN3MGQdDwrTcZdVaTudcxPZKy6fOmzutd/wDZXB6fOr1a77WYSAXs4k5Gm3N/bTtMQdOmkH0pd4OqmNbqXYH8JQPDT507/Ve7AjslQfEfOp+++kBohWAqGcDukjDQrG9DCkgKcWITyVE0dz6oX+qdwY+xUPMfOkHdC7BgMT5p+dTjm8VtjH2ilAjPuqgGnkb0ICe6pyTke4dKXb+DrEAndq+AjsoB/vJ+dc/qrcxAak/mT86mxvIlIUn7TvfewHLpXbLb7CArEh3h3sKp60dh1iGRufeAE9lEa5j50lrc28dWlITqYkqEDmTnoKtC98GylWHtCTkO4rT51ZrdkMMhJjtFCVeeeHyq8fNLUB2zydnJS2whICSO1cjvLERiJ68OHCnrzbEgkkkcP51BXb5BKFGULBAnUeGfA1A2V2oFbSz7Oh5jT5eta+IRtb+JazGqqNv1RgA0AFRrAlzzom9ckzS+H9aJuFtbG2WFHvIzT4pJz9D8aI3k3VFwe0bIQ9z+6vkFge5QzHjpVBsLwtLQ6jVOfXw8xlVm+kHfAt7OCrckOv8AcEaoA/iK8CBkDzUDWeeMs8rxysvhG7sbGcfdcbkJDSsLigpKoOeScJOeRzOnurTtnWjdu3hSAlKc/mSeJ8a+ZdwtvuWV4263JScnUD7zf3p8RqDzHia3Xe/b6SlLbSpCwFFQ/CcwPMVnx8eOPppycuWXsBvJvAXCpSZwpGFPmdfOoS7T3kqmJE8daC2q5CEjiTJyopS5Sgnl41vIxM321l9mUTiB08K0LYW2MTCDPebTEc+VZbdpE9KmtjXwShcmIAJ6DP8ASizYaAtxm6UEKbBVGah3VJAyJKh46A1nO3907lLywhBKQo4TIzE5HzFWDd+6VhM5KeIJ8BOSfIAec1edospeThSftEAHLjzHnU3/AMjUrF/6uXo/sjI0zT86cXsO7iFNGeGY+dT729ltj/iKBSSFApUI4EaazQF3vYzjTDhOZzAV8KnsXSAXti3KgPslBQGUkfOm7TYdwjEpSCOQyz99WJW89viEu4hBnuqGvlQNzvGxIhQgHQhWnpR3HSI+2tr4nNhWHqn11onaNo+pIT2SiD019aOe3pt1IKUugeEKy8BXk702oV/EGQGedHcdIgP6tux7CwTwio693cfB/hqUOcVajvNbj/8AQJPGTTuy9vWgxhdwCJ1KjnR3HRlbifWlIYGtOITS1jkfKgjls0gkzkelFm2bEBQg86jH7lQMASIqUtnwptMjMU00m4KRkk+6mkLOnhSVmJPKnUmUgmM8qAT2OhpbyCBBUoHlSb5QwohUdKYbJBlRxCgDTcqjUyBFNG7XOZOdeQ6nUU0FAmYoJcdz7UOO4iMmxjPifuj1z8qlNrXZxcdcvHwp/Ymzvq9sEn+Kvvr6kd1PkD6k1H3xSZxSK1xnhUiL2m/iRKdRp1HD1qMQ6Fu4hlKDPnB+IPpRl2zliScXPxjTzjL/AIqMtFhThw6YI9T/AM1Nq5BNknMqpx0GJ5mvOKCRhGc60p5QEAUA40e74ULf2/aJInCYOFUTE/HpRLasqS+mRxooV7dvYzjTi+0CcERIOvKOQ5zVvt8oygAQBUe1I1NHtp0pSGb2m4CR4UWlyGwQRlQN3rXWjiSU0ydvxlI91M9p9nH4iE+UyfdNIDsSlVCXFxhwD+/PL7qqNhY7K9KV4iTCRkPE6Ved2NqBMk5rWfQcqzDZxxQoqAAzAJ48z0+M1Y7HaKEx9rOcQkT/AM0WbL0kvpN3eSlYvWx3VwHQNMXBX+LQ+IHOqKoTA0zkGttt2E3NottZ7riCnOMjwMTqDn5VjW1tnO2rnZPDCoAHmCDoQeIyPpWcLKfXmiSsBRgHLpTV85JIOqcuvjQB2hhOeYmmrt7Fmk609o0W66oEQTprSkPDlI40CEq55UsOEaHSgxbtkVLGDMH3U6uzCBhMTOcV20u4SVzHCKHtn8S5JnWaA06zsW1OKm3bCRocKYpx+2ZRJLKBikCED00rN1qfiBcvgnMysZ+6g7l95RwquXyPz8fKlqr7RqX9HIOApabxEd4YU+dR1452ZUnsWx3gB3BmNT5Vnlqy5iKvrD4OklwzS1hyZU+8eqzR5HaNRcQkJSOwQqcz3R50q7whQT2aAkiQcCeHjwrKnLx3EkB9/UgjtDwo5DKyn+O9A1HaGjyO0XyxuEKxFTCcgc8A16RRVq22cOJLYylRwiJ5DKssfWsYj27xA/8AIdONceRGEdo9gVmPtFZGlqjtGpXC2gYS2nNJMhAgEacKbs3SSEllAP4sCYPLhWXXvaoPdfe017Q1ZdxLN5SlPuPOEI7qMS1EFRHeMccIPqRypyW0+0WfbKpJGLCvSRmOhFQLxdnvTI4pMpV1GqTUnfWy59oJHWZqNuLBKs5OL8STE1slE3iE97CopVGadM+FV2wfl1ZGUxI8Yk/GrDtREJBUCSk+194fOqjbqwurI0KiRWeXtpFiZQSZJp4KKjAoNN1wo6zZnMzThUY2nKPlSHUjzpxVNLVlVVMNI1mjkud2RQNFMq7vHyqTMXKzqTlSWX0jTPnpRQUCIIqNumcJ8KKCr9CSJqE2ksBInQEH3ifdUi89z0qNuGC4Q2kElRAHOTpFTlVQbYMFYBUe6e9Ex+UdAKs1qkJiFJBPHiBySP1qv9h2C8GS1NnCSDkCMj5jMdRUlZ3KhmEJxHTiepJqsbE1o+6OzmycWaiM8z/6zUzvfanCHUpCjASQUg+I161QNnbRWCJaSVDjJHwq5ov27m3XbLWtlSxCVpmUnUEdCONTnjfZyoFhCxiBZQe7IlCdeU01ZJUVp7VtsJg/dGR4Dxqlbz7OvrJ7s3LhzvJlK0rOFafCdCOI4T0qBS9cah90xn7ZyqBtpd7dgOYUoROgOEfpS2wSkq7NnEBl3Rz41k6rxwGe0ckf3jXGtoPgnC+4Dx73CjyNxrtu4gqCVNNRpASNeNeti33h9XbyORCR76yBN0+DParBHHFRdjfviQl9wTmc9fdRO30WxLsPEzJ0oB5RDnWuspgROtdUOMdK0YjrpCco5a8zQiXJy9K4FkgZHXka84wUqySTJ1g0ApaMKx4GT517al0EjLUxNOXKTHsqkHkaj79pagISo/4TSMRZNl3GnT96UV2klCIgI49NaCsULQZCVjn3TTqy6UqhC8+STx8qCc2goOmETmQkJ4k6D41rez7IMNNtD7iRJgZnifWaqW4e7LmL6wtspwj7IKBkqP3ojIDhI1PhVwabKRCiSqTJMzJPjnUct1i34cfJJYRMlInqfnFC3ey0rHdUUdAk/pPvo+gdq7Vbt0hThMEwIEmdf0rCcmfyui4Y/pBv7rvFQPboWnEJCklOU5jLFOVVrae49ylalNoCkkk91Sfgog1pjLmIAjQgH1E0sGn+XL6X44ypvZzzf8Rh4Rx7NUesQaS5tMJ458q1gmkOspWIWlKhyUAfjVznsTeJlrd4D/xTxXOtXx7dy1VqwgfllH+wig390WD7JcR0UCP9QJ99VOafU3iqm4hT7Ksqnntzfwvf5kfqD+lCjde4Sci2seCiD/qAFVOTH9lcKhHn4402t8EZkUZe7BuRJ7FR/LCv9pNQz9u4j20KT+ZJHxFPsnqQ6knIZ1edx9goYbVf3GYaBKE+PA58ZyA51GblbELq5PsCJn3AVcfpRZUm0ZZbBOJckJBOSU8Y8SPSp9074jHbLHjJIIKiT4STI99T9jcxlBmol/Zj0iWnsuSF/KpBgPwQpK28vaKCPiNaueGcu1it7sJguOBI5DX3aVYtibUYSZxoSnxCsR8ymqEw22j70qPhiNSH1pIOFCO0WNSswhPWPhNaew0TeLZdvtK2LSHkqdT3mSVCQrlMThVofI8Kw5Vm42pQKVJIJCgZkEZEHzrUNjNXAI/61po/9tltGXUriak959znLtvtkOJNwE+0EhAcjQLAJBPALSeQIjMZWaP2x7BOa8zz+dOoSE6IEe+mH7R6TKHNc+6rX0plVm7/ANtzrhV8qEFqtwZMEHjNJ+r5ZKj1FN/V3Z9hcflV8q72D3BDnmlXyoNqGyduOrnvDISZSnSeECpxp9ZCe9iSo5ApHyrDg/coJUH3ASIJB1HLOjbbat3hg3TqQT+IfKambXbG4bQultpkKiIGg09KZt75ZGLF3Qc8hyrE7vbFyqUruXVpngrLwOQpr+lrmCA+/H5jpT8jcbn2q5JkkQCD+xyoa3uXBjBV3RETGQ/nWLJ21dRhFy9EaYqR/SDxEF504te+aXk9xsv1xySpaw22mVKxDKB+/OQNTRuyXb19WNFuhtk+yXlqDquSi2EKSgH8JzHGqx9FyVOtrW8tThS7kFknRKez8gSs9YPAVojm1EpGERi/eVLLLTTDDsX2ih3XUgL4Roek+fochlUG8RiVGkmjmdpkrKVdYPuyoC7aKDzSTkf0PjWWefaNcePrSapm/wAvEthocZMfmIA+Bq4hVUvbP2m1GU/gwe6V/A1PH72M/Wl2FA7Y2h2KAQMTiyENp5qOnlzo6agbzv7QYSdG21L8zl+gNLH2dNXezLlCFO/WXFOpGPAMkGMykJ6ZVYbR8OIStOigFDzE15xUAnkCfQVFbnKP1Nqf70dMRii3c2XqjNq7UDISAkrcWcKEJ1UePQDiaYsdrKK+yfaLLipw5hSVRrChxjhQmz19ptB5RzDSAhPhMFXnINd3sXhQwoe0l9BHoqRT1PQ39TteJrijHQfpVd3Yu0ptVOurwhTijKj0ECehyFTJ4O1YUGnAqgdl7RQ+krbnCFFMkRMRmPDOkvuK7dpKXEpEKUtBTJUBkIPAAmjQ2kG+6QUwOOQp569WoCVHLll8KGxiYkSACROeen6+ldo3YNSuKKyZDriRGkgjrpwoZVs4rElbpWhSYIUD55UVXacyqekUm53ZcaKuzSVg6FKkgxyhZEHxqJtdlXWLNhaAD3E4TE/iUrQ85rS69Ws5qm8UQ+wdnpREqlR1y1PEnn8BV+2LhGmXhkPcMqrSVnmanNhLMDqc/wBitJy9/Gmd4+vkjbVstLoKVQhRxR4x3vn51AnaLwcwGQg5AgaHOrXvZsYXdqtolSTGJKkqKSFDMZpM55g+BNYpcbFjMPPno+55HNVE8oyulrdvn1kJMgAkTpJnI0+i5uJWMfZ4T7R0IPDSqGjZcqhTlwBM5uua9Zoi72QjQu3JVrBecI+MU9J7xTVrVGZPurgd550hvWlTBkimR5KvEZ/vSuY+dJU5IGmVedWTEZUtno4GxyrzTQnQ0kPnxp1tfMwP3yoGl5+jO4KVXA4QgpHjKhPp8Kt62yRiQATrGk/zrK9ibz/V7hBObZ7q8ogH73UQD0mr/t6/NthuEyphRAeAzwTo4mPKRyrHlxu3Z/z5Tok2rpDyZkpWgkTEKQeKVDiPDQ5EcDS/6RPsqAM6jUKHMfuRUZeW5fi4tiO2CciD3Xka4FRkeaVcD4Eik7J2g0+2oLxIWDmDGJChkCMvL1B4isbXRNJRScJ8Dof0PjVP2rsS7+sLfawk4iU4Vd4CIEhQA0y41Y7B5ePA4QQdDwI4KTy8Rw05Se2f3508cteWfJxoDdy8u1OFNwghATMlESZAGYyOU+ld2/LNw1dAEoAKHY4JMwfefQVYpr1Pt52jr4QG0N4G3E9lbntHXQUpgEATqpRIygSfKprZ9qGm0NjRCQOvM+Zk03bbOaQoqQ2hKjqUpAPuos0rZ6gk/au2J7LaD6VZdsgLT4xkR19r/LXdqfb3bLKcwye0cPAaYR1y/wBVSG2Njt3GEqKkqQZSpJgj3eE07s7Z6GEYUA5mVKJlSjzJ41Xae/pavo3ty4wW7quSDHU5D3kVVN0NiNvJxuqUrszAbMwPvAnmDMwIGutT++DK12ykNpKlKUnIchn8QKaurJTBaebBJSlLTyU/eRkAoDiU/CnjdYlZ5T6EAAAAAAZACAOgqHb720Fn8DCU+alSfdFTNQWw0lV1duEZYktj/CDP6etTPqr8Rb+0cG1f7qglo+YBH+oj31I7WcJv7RHILV6pP/xULd2JeRePJ9tD8oPGG9fcZ6pFGWF6Lm+acToliVeCswoeqq0s+/xH8S+0b9xTwt7fCF4cS1qEhAOkDio/vwd2Yt9K1NvQsABSXQmAc4KSNAoa9KB2Ov8A6i9AI7XEmJ5BMJmM4oWw3sWtwtfVypQJB7Nc6GCe8Bl51OvkPf7Ws1w141w1mt2p3Yb8DCQI6c6gac2rtVVtCbdhNw6T3iteBCBwTocSoI4efCteLU3ajOW6kXpvTLSvnp58tvPtPe004tMjWAogZeMVqWzN67iQLjZ7jY/GwoOgeJRCVR+UKNZz9IVqhN88tCgQ8Eup5QpIk/5gqtsbK5uXGz2jEbyNkwQUj9aKVdkDGhWJJ4DWaqdxZmSQkkeFLsLlbeQCoNWy02RW4myhl3wfzOU2r6P9kpJkrkCYK3KiVb025cSVXLBEEz2o8sqIVvJZKUv/AKpkqjXtBExA8Iz4VLXQsbkbG0xHP/yOUpvcfY+gWqAYP2i9arV9tm17gRdM8VH7Qa/8TFD7P3gttA+2dCrEoDQ8Jymls9LcNx9kfiOXHGv4113cbZASVKUrCJk9ovhrUD/WNhSFNi5YlRyONIGQnPOobbG8KFWjie3bUtQUAlJE5905D1p7LTPlLClKUBAJJA5AnIeQq77l71oSj6tdQUKGFKlaRpgVPuPlyqjHLKkv6fvxqs8ZZpWGVxu41PZFi7ZOkMLKrVYJShWqFyMk+UnyzzzMne2Ye+2SQl1IknTEBqD41UforeccU6hS1KQ2hOFJJISSToD4CtE+ppOcVxZ7lduGc14gVgJW2EqQcQMg8uefGRlUk2mBXEIpaRUjLLZVVBva92q6VbpUzKZ7xQYyAPAzxAq2iqFsvZaLu7uS5OFKlRBjPFCfck1phrztll80sLt/cMFIdLbqnO6222kpUTlJKlGAkDw4iiDvAhCXS6hTamsJUjukwowkpIMEGaiby0btH7QyezT2iSpRmFKGpPDX3Gg9vPduFrbEpccbt2uGIJJWo9MUCafWUt2Lbs7abb6SUE5GFJUCCkxIkHwNGEVXN2rrtHnluFKX1YUqZiMIRIETmrI6/wAqsZOlRlNVcu49XCsTEiYmJzjnFMX90GmluHRCSfQZDzOXnWeK2o6m4avHUOJxLiYODsiICQeJgqPjrTxx2WWWml1wV6vVCg9pZIbSUJHdJJM5yTqTQOyNgNW61KbKiVCO8QYEzlA8B6VKprxp7paiu7a3aLrxebdLaiAFZHgImQRwAEeFFbvbATbScRWtQgmIEa5DPw9KmK9T73Wi6ze3Zrk1yvE0lPKcCQVHQAk+WZqk7K+je5ukpevH1Ba+8U4UmMWZHfBEyc4AFXVtXeAMGeHhxmrk03CQcorTDaMtMvO5d1Yp7SzuHFKT9zupkcgAMB/xIPlRdldbOv0dteDs309xxPeTBBMnCDkcRVIzgzmRBOppbFYzv7Z27O0nS6+hoO4HcCspGEIUBHMtkzzNabyY2SrK1uzsrgo6T7S6S7u/shIkqyPHGs/rVPVtbZ5RldoxgEJMlMZ5a50Hc7Wt1hI+tsZakkz68avdRqIRu0QG1EpExll76GVZd2SAJPKpMIyiSTEAUwlBw59a00x2EFqDlhGXgKQ9ZEHNME8CKMNxCZ5/uaXb3SjE5zzFHUbDW+zRihSQOcgdaY25YpaxQBnBEDxzqzoUmdB3sjUTvU8jsSmO+VZflBz9aNaOZbVEZmvP6GvN0p0d09RRfTSLl9D/APFuRwwI/wByv51p9UH6ImAGX3OKnAmfBKQfis1fq4uT/Trw/wAujSvCvE16oUhbzei3acU24pSVIMHuKPpHWpG0tGkYlNoCe0gkgRPLLzPrUFv0EBj2U41rABgTlJOevADzqxtJhIHIAegqr63Ez35KcaSoEKSFDkQCPQ0g2qO53E9wygQO6fADTImq8xcOXri8Dim7Vs4ZQYU4r82oGmnAjnkfsttTLy2C4taSgON4ziIAOFYnlOH1os0N7SJs0dp2mAY4jFxjx5+dPk1W971km2QFKSHHgFFKiDBgcPzT5V5x5yzcbC3VOsOKwfaZrQTJBxDVPOdKOu4Nj9ubMVcFpBUA0F4nRnKgPZT0nX+Vd3i2Z29stpMAwCjgAUmQPAZR51J16lunoPs9pSGm0rMqShIURxIGZp8GvGvUjeJrorhrwoDtcmumuUBymnVxS1GgrhUkJ569ONByCbNJIKzqdOg+fyou22gpae6qQDGvLWoTaF6rD2ae6tzugx7I0nroB1o1ShbsJbb9olLSNJKlaqz5JC1nwSauX9NLNTytljvBlCxkBr41TPpNDS7hlwgKHZgGY/EsjXoqnGLxCwhDawUgStQM8YCTyORJnMRVf3nWVvGM0lGAA6SiVJ9ZP+atuHdvlyf9GOMx8fVav3kNrVgSIVkdI6igUrT3oBMnUx7qG20opUE+AiP3yoi0YxjDkOZ5ZVvXGkrZJKUZQqD8R8Kd7URByJJwzV+T9GoT7L7sjT2P/mkXH0ZBYzfcy/L+gp9ofSstuICsJM4Z05mmkXkZgcIHOtNc+iRs/wBu7/p+VJV9EiD/AGzn+n5VOz6qQ88RCpOgOmhjnUBtd8qma1xf0XpKcP1hzLwT8qpf0iblpsGmlBxay4sphUcEzOQ6U97omOlHbTXV+wry/wBwpSRSbow2fzD4K/lTq41b6NrYosEE6uKWvyJge5IPnVoFA7Hswww0zM9mhKZ0kgZmOs0bNefld2uyTUKNDPXyErQ2T33JwiDnhEk+FEVBbx7BU+pDjbhbcQCAcxIOuYzHH1NE1vyL/EXtJ76ztBppJlDOaiOYgr+CU9ant6Lkt2ryhkcMf5iE/qaY3a2Am2SSTicV7SuQmYHh48aM25Zduw40NVJ7vUZj3gVVs3P0mS6rm71l2Nu2jjhlXVWZ+XlXkZ3aiP7NkJPVayoDrCJ8xUbsfalz2aW1Wi8aAE4lEJScIiTiz9JqZ2faFtJxKxOLOJaoiSYGQ4AAAAchSvi3ZxXN9HVB60wgKUFykTEqlAAnhn8aHbxOXCVbQJawn7JGEhsnKO/JBPhOceVL3xuUou7UrMJScRPgFg+fs09tPeBq6aWyw248pYgQnIHUEknKMjWk9RN91ba4DQWyWFtsNocOJSUgE/p5ZCfCjKxaPV2uV00Bw1416a5QHZr1emvUA2qo/tYWSc+A/X9+FSSxQDzBIwxxnFPPwjWheFm/KMtSp28XH8NlMjxcViTM/wB1IVHg5Te8F+hA+2I7NucU8VKEQBGZwkiM5xEVzaVz9TYW8QIGYH4lHJCfgPXkaxu8vHHTLi1LMk94k5nMkDQeVXhhaOTk6f1cr/fiVltkKU2rJS3CoqI4BJJkAePSAKtYuJS2s5haQeik/rEetY0Na07dm67S0HEtmf0V8/Kuvjkjh5Mrkg79sIfcChMKMTwBzT7iKT9cCDigDLQTWobG3MtrxHarSrFMEhUaAR7o9KPX9FFmeDh6rNO1l1Jtt9LpTpQUJgEjJOsTnmfCnX9+XAYQEqP5Y+J8vImqQ1v+ok4rZcQYhaJB4axI50hvfpI9q0WeE4mtP2aiaa1fE76vKBShKFLyI7pjD+KQdNRQd3v8+hxCcDZxHMEHQjLQ8451SX9+ZA/6ZxMDukLRrIOcHSAfWm73fVtxxCzaukpM5rQMo8PH4UEvSd/34OJDaVDMgpMAAweOdUX6R94nrpDAeSlISpak4QRIIRGpM60HtHe0KTCWHUEmScSCTrPHLKPfURtzbBuEtyhSSjFBUQZScOHTiIPqKrH2V9IxNdugQ0CMu/qPAZVxNGXLE20jgZ/Q/GrpR233vvGykh9SgPurhQPU+0fWanrL6RLgkBTTSs/u405eZVVGVT9s5hzPQVj0xvxr3s+tYt982lRKVJJBJ0IHhkZOWelSDe8jRIHez0OGR6pmNeNZbb7UZCp7F1Qy4pHCDodJzp9reRCUJSlDwzlUFMGTJAE1l+OL/JWr/wBMMzhLiQrkTHx86KbeSoZEHpWOP7wtLjE06oYSDiw6nSM8oNLtdvsoHdYdGWcKSJPPI1N4v0c5WyYxXZrHWN7XETAeiMhiBjTPMmfSibT6QX0e0CscMSU8/wC6ocKX48lTkjWCARmJ611IgQMgKzhr6TI9q3UehA68Txoxj6TGT7bLw6BB/wDYUumX6PvivhNeqtWu+9o4Ae1wZaLSpJHgTEehqZs9ptOiW3EL/KoH4VNlipZRk14mmw4KVNI3jXQKSDS5pk8BSiKTNeNAdrgTXppq8uA2244cghCln/CCf0phge375Tj7pxqUgvOKSMRKRKzBA0Eio015Gg6V6uty7Jq4bh32B3Ar2V5HzyNU81IWDuFSVDUGqxTk3Dd3bbrACE4c3AhcgngqCPOpj+uT5fLSUpgAQopI0HeHqaqOytogJLwBUS2XAkRKlNjvpE5Thg+tRdz9IaHASLZ6YAxY0adc6Mp5KIHAtQybJ8QD+lcU04JllQ6gj40y7dn8Sj1J+dLf2gVpSlSUDDoQIPu1qT04bdyPYI9I+NMrt1cUgdCn4E0wuOQNDOrE002DOzI1UgDxUn50NtH2hCkqy1SZHSg3VngTXUEkCdarH2RxGtSuQbSk6KCgfMD51EpOdP7TenCOU++KqnEWBlXoz186Wa42iddKhR9ltJ9p0dM/lTimE/dWFDwy9xNDttCnEojl6/KpDqWCdAY8j8Cac+pwQSQMv3lTZAzlQ99dbIAInI9fhSD2EZ94x0EHpnTJIjX3UYwkK5ef86W7aJJjEif3yAmmW0cjPiP34GvBY509cWYjulB6T+tcbt59r14++g3cI/4IpZZ44dOP/FJet8J1B8RXlNFOp9/6ikBtttJ5BGB10RnHaLjzEwauu7m/g/h3gHg6AROeikoEeY5VneI866sk8DPhU3GVUysXe++kdfafYsp7McFk4jzMgwnpB609s/6Rjn2rMDm2ZPoqJ9az1JpaXaXTE/yZNdtt97NUS9gngtCxHUgFI6zVht3QtIUgpWhWYUhQUCPAg1ghUFccqItHlNT2a1JOsoWpJ6nCRNTeKfFzlv1upVGoNRG99wBZXEkDEgoz/vkJj/VWYDee8AgXDkdc/XWo672vcLQW3HVqQYMKUVTGhlUmicdlF5ZYiFIhRFcNOPoMTypKc63ZGzRNsaGNPsGnCrQNzne0bLc99BxozjMa+on1FQO0UltxbZyhRGWWhy91e3avS26D4/v9KlN57TC9IAwuAKSeeUH3iqy9JRymx4n0ptaK8TXF8KzWbJH4aacjWPSlk6005pTKuBZ/FHSP0ptZM8+teVqPKm3dfKqxSeQKavDnTqKbudfOqvoQOo5U3jFOrodQqKopbwHDOk/WFZ560h3SkCpB0OnjB8qUpwco9/xpk02aANYVJ1AHM5UtxEkhGY6j50AeFdRQBWFQz086QTxJz600o0sDKgFBcU4i6UNCfdTNdigFquVHif30p23fIknM8J+dDV2gCFPE6k+AFeCZ40wTXFGgDW0jhmfCiAlJMZJ/xEj4UAD3fSuIOdGgl17MVBOJIHMk/qKjltkKGc6xBo3ZThxnM6HjXtrnNvz/AEqd6oDvW3dnnwFRYyMGj31mdTrTO1B9p5CrEDKpxk0lylJ0pwUewuCCKtm1nu0t2nInBkTyCufKFAj/ABCqcwchV23ZSDbOgiRIyPVJ+NX7i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959" y="4226943"/>
            <a:ext cx="3056524" cy="209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3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914398" y="1577975"/>
            <a:ext cx="71294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latin typeface="Verdana" pitchFamily="34" charset="0"/>
              </a:rPr>
              <a:t>Video game = teacher unemployed?</a:t>
            </a:r>
          </a:p>
        </p:txBody>
      </p:sp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914400" y="323850"/>
            <a:ext cx="5194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sz="2400" dirty="0"/>
              <a:t>Succeed </a:t>
            </a:r>
            <a:r>
              <a:rPr lang="en-US" sz="2400" dirty="0" smtClean="0"/>
              <a:t>with Mathematical Games</a:t>
            </a:r>
            <a:endParaRPr lang="fr-FR" sz="2400" dirty="0">
              <a:latin typeface="Verdana" pitchFamily="34" charset="0"/>
            </a:endParaRPr>
          </a:p>
        </p:txBody>
      </p:sp>
      <p:sp>
        <p:nvSpPr>
          <p:cNvPr id="2" name="AutoShape 2" descr="data:image/jpeg;base64,/9j/4AAQSkZJRgABAQAAAQABAAD/2wCEAAkGBxQTEhUUExQWFhUWGBwZGBgYGBgcHhwcHBwcHBgcHBwYHCggHRwlHBgXITEhJikrLi4uFx8zODMsNygtLisBCgoKDg0OGhAQGywkHyQsLCwsLCwsLCwsLCwsLCwsLCwsLCwsLCwsLCwsLCwsLCwsLCwsLCwsLCwsLCwsLCwsLP/AABEIALoBDwMBIgACEQEDEQH/xAAcAAABBQEBAQAAAAAAAAAAAAAEAgMFBgcBAAj/xABDEAABAwIDBQUECAIJBQEAAAABAgMRAAQSITEFBkFRcRMiYYGRMqGx0QcUI0JScsHwM+EVFkNigpKisvEkU2PC0kT/xAAZAQADAQEBAAAAAAAAAAAAAAAAAQIDBAX/xAAiEQEBAAICAwADAQEBAAAAAAAAAQIRAxIhMUETUWEyBCL/2gAMAwEAAhEDEQA/AKu3u7c6dmrrGXSkObpXIzLZzq9L35siCC+kZaidfSo3b+9tq60EN3MGQdDwrTcZdVaTudcxPZKy6fOmzutd/wDZXB6fOr1a77WYSAXs4k5Gm3N/bTtMQdOmkH0pd4OqmNbqXYH8JQPDT507/Ve7AjslQfEfOp+++kBohWAqGcDukjDQrG9DCkgKcWITyVE0dz6oX+qdwY+xUPMfOkHdC7BgMT5p+dTjm8VtjH2ilAjPuqgGnkb0ICe6pyTke4dKXb+DrEAndq+AjsoB/vJ+dc/qrcxAak/mT86mxvIlIUn7TvfewHLpXbLb7CArEh3h3sKp60dh1iGRufeAE9lEa5j50lrc28dWlITqYkqEDmTnoKtC98GylWHtCTkO4rT51ZrdkMMhJjtFCVeeeHyq8fNLUB2zydnJS2whICSO1cjvLERiJ68OHCnrzbEgkkkcP51BXb5BKFGULBAnUeGfA1A2V2oFbSz7Oh5jT5eta+IRtb+JazGqqNv1RgA0AFRrAlzzom9ckzS+H9aJuFtbG2WFHvIzT4pJz9D8aI3k3VFwe0bIQ9z+6vkFge5QzHjpVBsLwtLQ6jVOfXw8xlVm+kHfAt7OCrckOv8AcEaoA/iK8CBkDzUDWeeMs8rxysvhG7sbGcfdcbkJDSsLigpKoOeScJOeRzOnurTtnWjdu3hSAlKc/mSeJ8a+ZdwtvuWV4263JScnUD7zf3p8RqDzHia3Xe/b6SlLbSpCwFFQ/CcwPMVnx8eOPppycuWXsBvJvAXCpSZwpGFPmdfOoS7T3kqmJE8daC2q5CEjiTJyopS5Sgnl41vIxM321l9mUTiB08K0LYW2MTCDPebTEc+VZbdpE9KmtjXwShcmIAJ6DP8ASizYaAtxm6UEKbBVGah3VJAyJKh46A1nO3907lLywhBKQo4TIzE5HzFWDd+6VhM5KeIJ8BOSfIAec1edospeThSftEAHLjzHnU3/AMjUrF/6uXo/sjI0zT86cXsO7iFNGeGY+dT729ltj/iKBSSFApUI4EaazQF3vYzjTDhOZzAV8KnsXSAXti3KgPslBQGUkfOm7TYdwjEpSCOQyz99WJW89viEu4hBnuqGvlQNzvGxIhQgHQhWnpR3HSI+2tr4nNhWHqn11onaNo+pIT2SiD019aOe3pt1IKUugeEKy8BXk702oV/EGQGedHcdIgP6tux7CwTwio693cfB/hqUOcVajvNbj/8AQJPGTTuy9vWgxhdwCJ1KjnR3HRlbifWlIYGtOITS1jkfKgjls0gkzkelFm2bEBQg86jH7lQMASIqUtnwptMjMU00m4KRkk+6mkLOnhSVmJPKnUmUgmM8qAT2OhpbyCBBUoHlSb5QwohUdKYbJBlRxCgDTcqjUyBFNG7XOZOdeQ6nUU0FAmYoJcdz7UOO4iMmxjPifuj1z8qlNrXZxcdcvHwp/Ymzvq9sEn+Kvvr6kd1PkD6k1H3xSZxSK1xnhUiL2m/iRKdRp1HD1qMQ6Fu4hlKDPnB+IPpRl2zliScXPxjTzjL/AIqMtFhThw6YI9T/AM1Nq5BNknMqpx0GJ5mvOKCRhGc60p5QEAUA40e74ULf2/aJInCYOFUTE/HpRLasqS+mRxooV7dvYzjTi+0CcERIOvKOQ5zVvt8oygAQBUe1I1NHtp0pSGb2m4CR4UWlyGwQRlQN3rXWjiSU0ydvxlI91M9p9nH4iE+UyfdNIDsSlVCXFxhwD+/PL7qqNhY7K9KV4iTCRkPE6Ved2NqBMk5rWfQcqzDZxxQoqAAzAJ48z0+M1Y7HaKEx9rOcQkT/AM0WbL0kvpN3eSlYvWx3VwHQNMXBX+LQ+IHOqKoTA0zkGttt2E3NottZ7riCnOMjwMTqDn5VjW1tnO2rnZPDCoAHmCDoQeIyPpWcLKfXmiSsBRgHLpTV85JIOqcuvjQB2hhOeYmmrt7Fmk609o0W66oEQTprSkPDlI40CEq55UsOEaHSgxbtkVLGDMH3U6uzCBhMTOcV20u4SVzHCKHtn8S5JnWaA06zsW1OKm3bCRocKYpx+2ZRJLKBikCED00rN1qfiBcvgnMysZ+6g7l95RwquXyPz8fKlqr7RqX9HIOApabxEd4YU+dR1452ZUnsWx3gB3BmNT5Vnlqy5iKvrD4OklwzS1hyZU+8eqzR5HaNRcQkJSOwQqcz3R50q7whQT2aAkiQcCeHjwrKnLx3EkB9/UgjtDwo5DKyn+O9A1HaGjyO0XyxuEKxFTCcgc8A16RRVq22cOJLYylRwiJ5DKssfWsYj27xA/8AIdONceRGEdo9gVmPtFZGlqjtGpXC2gYS2nNJMhAgEacKbs3SSEllAP4sCYPLhWXXvaoPdfe017Q1ZdxLN5SlPuPOEI7qMS1EFRHeMccIPqRypyW0+0WfbKpJGLCvSRmOhFQLxdnvTI4pMpV1GqTUnfWy59oJHWZqNuLBKs5OL8STE1slE3iE97CopVGadM+FV2wfl1ZGUxI8Yk/GrDtREJBUCSk+194fOqjbqwurI0KiRWeXtpFiZQSZJp4KKjAoNN1wo6zZnMzThUY2nKPlSHUjzpxVNLVlVVMNI1mjkud2RQNFMq7vHyqTMXKzqTlSWX0jTPnpRQUCIIqNumcJ8KKCr9CSJqE2ksBInQEH3ifdUi89z0qNuGC4Q2kElRAHOTpFTlVQbYMFYBUe6e9Ex+UdAKs1qkJiFJBPHiBySP1qv9h2C8GS1NnCSDkCMj5jMdRUlZ3KhmEJxHTiepJqsbE1o+6OzmycWaiM8z/6zUzvfanCHUpCjASQUg+I161QNnbRWCJaSVDjJHwq5ov27m3XbLWtlSxCVpmUnUEdCONTnjfZyoFhCxiBZQe7IlCdeU01ZJUVp7VtsJg/dGR4Dxqlbz7OvrJ7s3LhzvJlK0rOFafCdCOI4T0qBS9cah90xn7ZyqBtpd7dgOYUoROgOEfpS2wSkq7NnEBl3Rz41k6rxwGe0ckf3jXGtoPgnC+4Dx73CjyNxrtu4gqCVNNRpASNeNeti33h9XbyORCR76yBN0+DParBHHFRdjfviQl9wTmc9fdRO30WxLsPEzJ0oB5RDnWuspgROtdUOMdK0YjrpCco5a8zQiXJy9K4FkgZHXka84wUqySTJ1g0ApaMKx4GT517al0EjLUxNOXKTHsqkHkaj79pagISo/4TSMRZNl3GnT96UV2klCIgI49NaCsULQZCVjn3TTqy6UqhC8+STx8qCc2goOmETmQkJ4k6D41rez7IMNNtD7iRJgZnifWaqW4e7LmL6wtspwj7IKBkqP3ojIDhI1PhVwabKRCiSqTJMzJPjnUct1i34cfJJYRMlInqfnFC3ey0rHdUUdAk/pPvo+gdq7Vbt0hThMEwIEmdf0rCcmfyui4Y/pBv7rvFQPboWnEJCklOU5jLFOVVrae49ylalNoCkkk91Sfgog1pjLmIAjQgH1E0sGn+XL6X44ypvZzzf8Rh4Rx7NUesQaS5tMJ458q1gmkOspWIWlKhyUAfjVznsTeJlrd4D/xTxXOtXx7dy1VqwgfllH+wig390WD7JcR0UCP9QJ99VOafU3iqm4hT7Ksqnntzfwvf5kfqD+lCjde4Sci2seCiD/qAFVOTH9lcKhHn4402t8EZkUZe7BuRJ7FR/LCv9pNQz9u4j20KT+ZJHxFPsnqQ6knIZ1edx9goYbVf3GYaBKE+PA58ZyA51GblbELq5PsCJn3AVcfpRZUm0ZZbBOJckJBOSU8Y8SPSp9074jHbLHjJIIKiT4STI99T9jcxlBmol/Zj0iWnsuSF/KpBgPwQpK28vaKCPiNaueGcu1it7sJguOBI5DX3aVYtibUYSZxoSnxCsR8ymqEw22j70qPhiNSH1pIOFCO0WNSswhPWPhNaew0TeLZdvtK2LSHkqdT3mSVCQrlMThVofI8Kw5Vm42pQKVJIJCgZkEZEHzrUNjNXAI/61po/9tltGXUriak959znLtvtkOJNwE+0EhAcjQLAJBPALSeQIjMZWaP2x7BOa8zz+dOoSE6IEe+mH7R6TKHNc+6rX0plVm7/ANtzrhV8qEFqtwZMEHjNJ+r5ZKj1FN/V3Z9hcflV8q72D3BDnmlXyoNqGyduOrnvDISZSnSeECpxp9ZCe9iSo5ApHyrDg/coJUH3ASIJB1HLOjbbat3hg3TqQT+IfKambXbG4bQultpkKiIGg09KZt75ZGLF3Qc8hyrE7vbFyqUruXVpngrLwOQpr+lrmCA+/H5jpT8jcbn2q5JkkQCD+xyoa3uXBjBV3RETGQ/nWLJ21dRhFy9EaYqR/SDxEF504te+aXk9xsv1xySpaw22mVKxDKB+/OQNTRuyXb19WNFuhtk+yXlqDquSi2EKSgH8JzHGqx9FyVOtrW8tThS7kFknRKez8gSs9YPAVojm1EpGERi/eVLLLTTDDsX2ih3XUgL4Roek+fochlUG8RiVGkmjmdpkrKVdYPuyoC7aKDzSTkf0PjWWefaNcePrSapm/wAvEthocZMfmIA+Bq4hVUvbP2m1GU/gwe6V/A1PH72M/Wl2FA7Y2h2KAQMTiyENp5qOnlzo6agbzv7QYSdG21L8zl+gNLH2dNXezLlCFO/WXFOpGPAMkGMykJ6ZVYbR8OIStOigFDzE15xUAnkCfQVFbnKP1Nqf70dMRii3c2XqjNq7UDISAkrcWcKEJ1UePQDiaYsdrKK+yfaLLipw5hSVRrChxjhQmz19ptB5RzDSAhPhMFXnINd3sXhQwoe0l9BHoqRT1PQ39TteJrijHQfpVd3Yu0ptVOurwhTijKj0ECehyFTJ4O1YUGnAqgdl7RQ+krbnCFFMkRMRmPDOkvuK7dpKXEpEKUtBTJUBkIPAAmjQ2kG+6QUwOOQp569WoCVHLll8KGxiYkSACROeen6+ldo3YNSuKKyZDriRGkgjrpwoZVs4rElbpWhSYIUD55UVXacyqekUm53ZcaKuzSVg6FKkgxyhZEHxqJtdlXWLNhaAD3E4TE/iUrQ85rS69Ws5qm8UQ+wdnpREqlR1y1PEnn8BV+2LhGmXhkPcMqrSVnmanNhLMDqc/wBitJy9/Gmd4+vkjbVstLoKVQhRxR4x3vn51AnaLwcwGQg5AgaHOrXvZsYXdqtolSTGJKkqKSFDMZpM55g+BNYpcbFjMPPno+55HNVE8oyulrdvn1kJMgAkTpJnI0+i5uJWMfZ4T7R0IPDSqGjZcqhTlwBM5uua9Zoi72QjQu3JVrBecI+MU9J7xTVrVGZPurgd550hvWlTBkimR5KvEZ/vSuY+dJU5IGmVedWTEZUtno4GxyrzTQnQ0kPnxp1tfMwP3yoGl5+jO4KVXA4QgpHjKhPp8Kt62yRiQATrGk/zrK9ibz/V7hBObZ7q8ogH73UQD0mr/t6/NthuEyphRAeAzwTo4mPKRyrHlxu3Z/z5Tok2rpDyZkpWgkTEKQeKVDiPDQ5EcDS/6RPsqAM6jUKHMfuRUZeW5fi4tiO2CciD3Xka4FRkeaVcD4Eik7J2g0+2oLxIWDmDGJChkCMvL1B4isbXRNJRScJ8Dof0PjVP2rsS7+sLfawk4iU4Vd4CIEhQA0y41Y7B5ePA4QQdDwI4KTy8Rw05Se2f3508cteWfJxoDdy8u1OFNwghATMlESZAGYyOU+ld2/LNw1dAEoAKHY4JMwfefQVYpr1Pt52jr4QG0N4G3E9lbntHXQUpgEATqpRIygSfKprZ9qGm0NjRCQOvM+Zk03bbOaQoqQ2hKjqUpAPuos0rZ6gk/au2J7LaD6VZdsgLT4xkR19r/LXdqfb3bLKcwye0cPAaYR1y/wBVSG2Njt3GEqKkqQZSpJgj3eE07s7Z6GEYUA5mVKJlSjzJ41Xae/pavo3ty4wW7quSDHU5D3kVVN0NiNvJxuqUrszAbMwPvAnmDMwIGutT++DK12ykNpKlKUnIchn8QKaurJTBaebBJSlLTyU/eRkAoDiU/CnjdYlZ5T6EAAAAAAZACAOgqHb720Fn8DCU+alSfdFTNQWw0lV1duEZYktj/CDP6etTPqr8Rb+0cG1f7qglo+YBH+oj31I7WcJv7RHILV6pP/xULd2JeRePJ9tD8oPGG9fcZ6pFGWF6Lm+acToliVeCswoeqq0s+/xH8S+0b9xTwt7fCF4cS1qEhAOkDio/vwd2Yt9K1NvQsABSXQmAc4KSNAoa9KB2Ov8A6i9AI7XEmJ5BMJmM4oWw3sWtwtfVypQJB7Nc6GCe8Bl51OvkPf7Ws1w141w1mt2p3Yb8DCQI6c6gac2rtVVtCbdhNw6T3iteBCBwTocSoI4efCteLU3ajOW6kXpvTLSvnp58tvPtPe004tMjWAogZeMVqWzN67iQLjZ7jY/GwoOgeJRCVR+UKNZz9IVqhN88tCgQ8Eup5QpIk/5gqtsbK5uXGz2jEbyNkwQUj9aKVdkDGhWJJ4DWaqdxZmSQkkeFLsLlbeQCoNWy02RW4myhl3wfzOU2r6P9kpJkrkCYK3KiVb025cSVXLBEEz2o8sqIVvJZKUv/AKpkqjXtBExA8Iz4VLXQsbkbG0xHP/yOUpvcfY+gWqAYP2i9arV9tm17gRdM8VH7Qa/8TFD7P3gttA+2dCrEoDQ8Jymls9LcNx9kfiOXHGv4113cbZASVKUrCJk9ovhrUD/WNhSFNi5YlRyONIGQnPOobbG8KFWjie3bUtQUAlJE5905D1p7LTPlLClKUBAJJA5AnIeQq77l71oSj6tdQUKGFKlaRpgVPuPlyqjHLKkv6fvxqs8ZZpWGVxu41PZFi7ZOkMLKrVYJShWqFyMk+UnyzzzMne2Ye+2SQl1IknTEBqD41UforeccU6hS1KQ2hOFJJISSToD4CtE+ppOcVxZ7lduGc14gVgJW2EqQcQMg8uefGRlUk2mBXEIpaRUjLLZVVBva92q6VbpUzKZ7xQYyAPAzxAq2iqFsvZaLu7uS5OFKlRBjPFCfck1phrztll80sLt/cMFIdLbqnO6222kpUTlJKlGAkDw4iiDvAhCXS6hTamsJUjukwowkpIMEGaiby0btH7QyezT2iSpRmFKGpPDX3Gg9vPduFrbEpccbt2uGIJJWo9MUCafWUt2Lbs7abb6SUE5GFJUCCkxIkHwNGEVXN2rrtHnluFKX1YUqZiMIRIETmrI6/wAqsZOlRlNVcu49XCsTEiYmJzjnFMX90GmluHRCSfQZDzOXnWeK2o6m4avHUOJxLiYODsiICQeJgqPjrTxx2WWWml1wV6vVCg9pZIbSUJHdJJM5yTqTQOyNgNW61KbKiVCO8QYEzlA8B6VKprxp7paiu7a3aLrxebdLaiAFZHgImQRwAEeFFbvbATbScRWtQgmIEa5DPw9KmK9T73Wi6ze3Zrk1yvE0lPKcCQVHQAk+WZqk7K+je5ukpevH1Ba+8U4UmMWZHfBEyc4AFXVtXeAMGeHhxmrk03CQcorTDaMtMvO5d1Yp7SzuHFKT9zupkcgAMB/xIPlRdldbOv0dteDs309xxPeTBBMnCDkcRVIzgzmRBOppbFYzv7Z27O0nS6+hoO4HcCspGEIUBHMtkzzNabyY2SrK1uzsrgo6T7S6S7u/shIkqyPHGs/rVPVtbZ5RldoxgEJMlMZ5a50Hc7Wt1hI+tsZakkz68avdRqIRu0QG1EpExll76GVZd2SAJPKpMIyiSTEAUwlBw59a00x2EFqDlhGXgKQ9ZEHNME8CKMNxCZ5/uaXb3SjE5zzFHUbDW+zRihSQOcgdaY25YpaxQBnBEDxzqzoUmdB3sjUTvU8jsSmO+VZflBz9aNaOZbVEZmvP6GvN0p0d09RRfTSLl9D/APFuRwwI/wByv51p9UH6ImAGX3OKnAmfBKQfis1fq4uT/Trw/wAujSvCvE16oUhbzei3acU24pSVIMHuKPpHWpG0tGkYlNoCe0gkgRPLLzPrUFv0EBj2U41rABgTlJOevADzqxtJhIHIAegqr63Ez35KcaSoEKSFDkQCPQ0g2qO53E9wygQO6fADTImq8xcOXri8Dim7Vs4ZQYU4r82oGmnAjnkfsttTLy2C4taSgON4ziIAOFYnlOH1os0N7SJs0dp2mAY4jFxjx5+dPk1W971km2QFKSHHgFFKiDBgcPzT5V5x5yzcbC3VOsOKwfaZrQTJBxDVPOdKOu4Nj9ubMVcFpBUA0F4nRnKgPZT0nX+Vd3i2Z29stpMAwCjgAUmQPAZR51J16lunoPs9pSGm0rMqShIURxIGZp8GvGvUjeJrorhrwoDtcmumuUBymnVxS1GgrhUkJ569ONByCbNJIKzqdOg+fyou22gpae6qQDGvLWoTaF6rD2ae6tzugx7I0nroB1o1ShbsJbb9olLSNJKlaqz5JC1nwSauX9NLNTytljvBlCxkBr41TPpNDS7hlwgKHZgGY/EsjXoqnGLxCwhDawUgStQM8YCTyORJnMRVf3nWVvGM0lGAA6SiVJ9ZP+atuHdvlyf9GOMx8fVav3kNrVgSIVkdI6igUrT3oBMnUx7qG20opUE+AiP3yoi0YxjDkOZ5ZVvXGkrZJKUZQqD8R8Kd7URByJJwzV+T9GoT7L7sjT2P/mkXH0ZBYzfcy/L+gp9ofSstuICsJM4Z05mmkXkZgcIHOtNc+iRs/wBu7/p+VJV9EiD/AGzn+n5VOz6qQ88RCpOgOmhjnUBtd8qma1xf0XpKcP1hzLwT8qpf0iblpsGmlBxay4sphUcEzOQ6U97omOlHbTXV+wry/wBwpSRSbow2fzD4K/lTq41b6NrYosEE6uKWvyJge5IPnVoFA7Hswww0zM9mhKZ0kgZmOs0bNefld2uyTUKNDPXyErQ2T33JwiDnhEk+FEVBbx7BU+pDjbhbcQCAcxIOuYzHH1NE1vyL/EXtJ76ztBppJlDOaiOYgr+CU9ant6Lkt2ryhkcMf5iE/qaY3a2Am2SSTicV7SuQmYHh48aM25Zduw40NVJ7vUZj3gVVs3P0mS6rm71l2Nu2jjhlXVWZ+XlXkZ3aiP7NkJPVayoDrCJ8xUbsfalz2aW1Wi8aAE4lEJScIiTiz9JqZ2faFtJxKxOLOJaoiSYGQ4AAAAchSvi3ZxXN9HVB60wgKUFykTEqlAAnhn8aHbxOXCVbQJawn7JGEhsnKO/JBPhOceVL3xuUou7UrMJScRPgFg+fs09tPeBq6aWyw248pYgQnIHUEknKMjWk9RN91ba4DQWyWFtsNocOJSUgE/p5ZCfCjKxaPV2uV00Bw1416a5QHZr1emvUA2qo/tYWSc+A/X9+FSSxQDzBIwxxnFPPwjWheFm/KMtSp28XH8NlMjxcViTM/wB1IVHg5Te8F+hA+2I7NucU8VKEQBGZwkiM5xEVzaVz9TYW8QIGYH4lHJCfgPXkaxu8vHHTLi1LMk94k5nMkDQeVXhhaOTk6f1cr/fiVltkKU2rJS3CoqI4BJJkAePSAKtYuJS2s5haQeik/rEetY0Na07dm67S0HEtmf0V8/Kuvjkjh5Mrkg79sIfcChMKMTwBzT7iKT9cCDigDLQTWobG3MtrxHarSrFMEhUaAR7o9KPX9FFmeDh6rNO1l1Jtt9LpTpQUJgEjJOsTnmfCnX9+XAYQEqP5Y+J8vImqQ1v+ok4rZcQYhaJB4axI50hvfpI9q0WeE4mtP2aiaa1fE76vKBShKFLyI7pjD+KQdNRQd3v8+hxCcDZxHMEHQjLQ8451SX9+ZA/6ZxMDukLRrIOcHSAfWm73fVtxxCzaukpM5rQMo8PH4UEvSd/34OJDaVDMgpMAAweOdUX6R94nrpDAeSlISpak4QRIIRGpM60HtHe0KTCWHUEmScSCTrPHLKPfURtzbBuEtyhSSjFBUQZScOHTiIPqKrH2V9IxNdugQ0CMu/qPAZVxNGXLE20jgZ/Q/GrpR233vvGykh9SgPurhQPU+0fWanrL6RLgkBTTSs/u405eZVVGVT9s5hzPQVj0xvxr3s+tYt982lRKVJJBJ0IHhkZOWelSDe8jRIHez0OGR6pmNeNZbb7UZCp7F1Qy4pHCDodJzp9reRCUJSlDwzlUFMGTJAE1l+OL/JWr/wBMMzhLiQrkTHx86KbeSoZEHpWOP7wtLjE06oYSDiw6nSM8oNLtdvsoHdYdGWcKSJPPI1N4v0c5WyYxXZrHWN7XETAeiMhiBjTPMmfSibT6QX0e0CscMSU8/wC6ocKX48lTkjWCARmJ611IgQMgKzhr6TI9q3UehA68Txoxj6TGT7bLw6BB/wDYUumX6PvivhNeqtWu+9o4Ae1wZaLSpJHgTEehqZs9ptOiW3EL/KoH4VNlipZRk14mmw4KVNI3jXQKSDS5pk8BSiKTNeNAdrgTXppq8uA2244cghCln/CCf0phge375Tj7pxqUgvOKSMRKRKzBA0Eio015Gg6V6uty7Jq4bh32B3Ar2V5HzyNU81IWDuFSVDUGqxTk3Dd3bbrACE4c3AhcgngqCPOpj+uT5fLSUpgAQopI0HeHqaqOytogJLwBUS2XAkRKlNjvpE5Thg+tRdz9IaHASLZ6YAxY0adc6Mp5KIHAtQybJ8QD+lcU04JllQ6gj40y7dn8Sj1J+dLf2gVpSlSUDDoQIPu1qT04bdyPYI9I+NMrt1cUgdCn4E0wuOQNDOrE002DOzI1UgDxUn50NtH2hCkqy1SZHSg3VngTXUEkCdarH2RxGtSuQbSk6KCgfMD51EpOdP7TenCOU++KqnEWBlXoz186Wa42iddKhR9ltJ9p0dM/lTimE/dWFDwy9xNDttCnEojl6/KpDqWCdAY8j8Cac+pwQSQMv3lTZAzlQ99dbIAInI9fhSD2EZ94x0EHpnTJIjX3UYwkK5ef86W7aJJjEif3yAmmW0cjPiP34GvBY509cWYjulB6T+tcbt59r14++g3cI/4IpZZ44dOP/FJet8J1B8RXlNFOp9/6ikBtttJ5BGB10RnHaLjzEwauu7m/g/h3gHg6AROeikoEeY5VneI866sk8DPhU3GVUysXe++kdfafYsp7McFk4jzMgwnpB609s/6Rjn2rMDm2ZPoqJ9az1JpaXaXTE/yZNdtt97NUS9gngtCxHUgFI6zVht3QtIUgpWhWYUhQUCPAg1ghUFccqItHlNT2a1JOsoWpJ6nCRNTeKfFzlv1upVGoNRG99wBZXEkDEgoz/vkJj/VWYDee8AgXDkdc/XWo672vcLQW3HVqQYMKUVTGhlUmicdlF5ZYiFIhRFcNOPoMTypKc63ZGzRNsaGNPsGnCrQNzne0bLc99BxozjMa+on1FQO0UltxbZyhRGWWhy91e3avS26D4/v9KlN57TC9IAwuAKSeeUH3iqy9JRymx4n0ptaK8TXF8KzWbJH4aacjWPSlk6005pTKuBZ/FHSP0ptZM8+teVqPKm3dfKqxSeQKavDnTqKbudfOqvoQOo5U3jFOrodQqKopbwHDOk/WFZ560h3SkCpB0OnjB8qUpwco9/xpk02aANYVJ1AHM5UtxEkhGY6j50AeFdRQBWFQz086QTxJz600o0sDKgFBcU4i6UNCfdTNdigFquVHif30p23fIknM8J+dDV2gCFPE6k+AFeCZ40wTXFGgDW0jhmfCiAlJMZJ/xEj4UAD3fSuIOdGgl17MVBOJIHMk/qKjltkKGc6xBo3ZThxnM6HjXtrnNvz/AEqd6oDvW3dnnwFRYyMGj31mdTrTO1B9p5CrEDKpxk0lylJ0pwUewuCCKtm1nu0t2nInBkTyCufKFAj/ABCqcwchV23ZSDbOgiRIyPVJ+NX7i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6" name="Picture 2" descr="\\filgrms1\u06$\nilskh\Desktop\25-07-2014 10-08-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316" y="2648310"/>
            <a:ext cx="6196003" cy="324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/>
          <p:cNvSpPr txBox="1"/>
          <p:nvPr/>
        </p:nvSpPr>
        <p:spPr>
          <a:xfrm>
            <a:off x="1147912" y="5897554"/>
            <a:ext cx="2363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Source: Devlin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43201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914400" y="1646986"/>
            <a:ext cx="7129463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latin typeface="Verdana" pitchFamily="34" charset="0"/>
              </a:rPr>
              <a:t>Literature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Devlin, </a:t>
            </a:r>
            <a:r>
              <a:rPr lang="en-US" sz="2000" dirty="0" smtClean="0">
                <a:latin typeface="Verdana" pitchFamily="34" charset="0"/>
              </a:rPr>
              <a:t>Keith: </a:t>
            </a:r>
            <a:r>
              <a:rPr lang="en-US" sz="2000" i="1" dirty="0" smtClean="0">
                <a:latin typeface="Verdana" pitchFamily="34" charset="0"/>
              </a:rPr>
              <a:t>Mathematical Education for a </a:t>
            </a:r>
            <a:r>
              <a:rPr lang="en-US" sz="2000" i="1" dirty="0">
                <a:latin typeface="Verdana" pitchFamily="34" charset="0"/>
              </a:rPr>
              <a:t>N</a:t>
            </a:r>
            <a:r>
              <a:rPr lang="en-US" sz="2000" i="1" dirty="0" smtClean="0">
                <a:latin typeface="Verdana" pitchFamily="34" charset="0"/>
              </a:rPr>
              <a:t>ew Era</a:t>
            </a:r>
            <a:r>
              <a:rPr lang="en-US" sz="2000" dirty="0" smtClean="0">
                <a:latin typeface="Verdana" pitchFamily="34" charset="0"/>
              </a:rPr>
              <a:t>. AK Peters, Ltd, 2011. ISBN 978-1-56881-431-5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Young, Michael F. &amp; al: </a:t>
            </a:r>
            <a:r>
              <a:rPr lang="en-US" sz="2000" i="1" dirty="0">
                <a:latin typeface="Verdana" pitchFamily="34" charset="0"/>
              </a:rPr>
              <a:t>Our Princess Is in Another </a:t>
            </a:r>
            <a:r>
              <a:rPr lang="en-US" sz="2000" i="1" dirty="0" smtClean="0">
                <a:latin typeface="Verdana" pitchFamily="34" charset="0"/>
              </a:rPr>
              <a:t>Castle. A </a:t>
            </a:r>
            <a:r>
              <a:rPr lang="en-US" sz="2000" i="1" dirty="0">
                <a:latin typeface="Verdana" pitchFamily="34" charset="0"/>
              </a:rPr>
              <a:t>Review of Trends in Serious Gaming for </a:t>
            </a:r>
            <a:r>
              <a:rPr lang="en-US" sz="2000" i="1" dirty="0" smtClean="0">
                <a:latin typeface="Verdana" pitchFamily="34" charset="0"/>
              </a:rPr>
              <a:t>Education</a:t>
            </a:r>
            <a:r>
              <a:rPr lang="en-US" sz="2000" dirty="0" smtClean="0">
                <a:latin typeface="Verdana" pitchFamily="34" charset="0"/>
              </a:rPr>
              <a:t>. Review of educational research. March </a:t>
            </a:r>
            <a:r>
              <a:rPr lang="en-US" sz="2000" dirty="0">
                <a:latin typeface="Verdana" pitchFamily="34" charset="0"/>
              </a:rPr>
              <a:t>2012 vol. 82 no. 1 </a:t>
            </a:r>
            <a:r>
              <a:rPr lang="en-US" sz="2000" dirty="0" smtClean="0">
                <a:latin typeface="Verdana" pitchFamily="34" charset="0"/>
              </a:rPr>
              <a:t>61-89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Class material by Cornelia Brodahl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Class material by Nils Kristian Hansen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 smtClean="0">
              <a:latin typeface="Verdana" pitchFamily="34" charset="0"/>
            </a:endParaRPr>
          </a:p>
        </p:txBody>
      </p:sp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914400" y="323850"/>
            <a:ext cx="5194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sz="2400" dirty="0"/>
              <a:t>Succeed </a:t>
            </a:r>
            <a:r>
              <a:rPr lang="en-US" sz="2400" dirty="0" smtClean="0"/>
              <a:t>with Mathematical Games</a:t>
            </a:r>
            <a:endParaRPr lang="fr-FR" sz="2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66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673" name="ZoneTexte 8"/>
              <p:cNvSpPr txBox="1">
                <a:spLocks noChangeArrowheads="1"/>
              </p:cNvSpPr>
              <p:nvPr/>
            </p:nvSpPr>
            <p:spPr bwMode="auto">
              <a:xfrm>
                <a:off x="914399" y="1577975"/>
                <a:ext cx="7129463" cy="3908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2800" dirty="0" smtClean="0">
                    <a:latin typeface="Verdana" pitchFamily="34" charset="0"/>
                  </a:rPr>
                  <a:t>Why video games in maths?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>
                    <a:latin typeface="Verdana" pitchFamily="34" charset="0"/>
                  </a:rPr>
                  <a:t>Brazilian children solving addition problems: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>
                    <a:latin typeface="Verdana" pitchFamily="34" charset="0"/>
                  </a:rPr>
                  <a:t>Real life situation:</a:t>
                </a: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sz="2000" dirty="0">
                    <a:latin typeface="Verdana" pitchFamily="34" charset="0"/>
                  </a:rPr>
                  <a:t>98 % correct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>
                    <a:latin typeface="Verdana" pitchFamily="34" charset="0"/>
                  </a:rPr>
                  <a:t>Situation as word problem:</a:t>
                </a: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sz="2000" dirty="0">
                    <a:latin typeface="Verdana" pitchFamily="34" charset="0"/>
                  </a:rPr>
                  <a:t>“You sell coconuts at </a:t>
                </a:r>
                <a:r>
                  <a:rPr lang="en-US" sz="2000" dirty="0" smtClean="0">
                    <a:latin typeface="Verdana" pitchFamily="34" charset="0"/>
                  </a:rPr>
                  <a:t>35 R$, </a:t>
                </a:r>
                <a:r>
                  <a:rPr lang="en-US" sz="2000" dirty="0">
                    <a:latin typeface="Verdana" pitchFamily="34" charset="0"/>
                  </a:rPr>
                  <a:t>how much </a:t>
                </a:r>
                <a:r>
                  <a:rPr lang="en-US" sz="2000" dirty="0" smtClean="0">
                    <a:latin typeface="Verdana" pitchFamily="34" charset="0"/>
                  </a:rPr>
                  <a:t>is ten?”</a:t>
                </a:r>
                <a:endParaRPr lang="en-US" sz="2000" dirty="0">
                  <a:latin typeface="Verdana" pitchFamily="34" charset="0"/>
                </a:endParaRP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sz="2000" dirty="0" smtClean="0">
                    <a:latin typeface="Verdana" pitchFamily="34" charset="0"/>
                  </a:rPr>
                  <a:t>74 </a:t>
                </a:r>
                <a:r>
                  <a:rPr lang="en-US" sz="2000" dirty="0">
                    <a:latin typeface="Verdana" pitchFamily="34" charset="0"/>
                  </a:rPr>
                  <a:t>% correct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>
                    <a:latin typeface="Verdana" pitchFamily="34" charset="0"/>
                  </a:rPr>
                  <a:t>Problem in symbolic form:</a:t>
                </a: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sz="2000" dirty="0">
                    <a:latin typeface="Verdana" pitchFamily="34" charset="0"/>
                  </a:rPr>
                  <a:t>“Calculate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35</m:t>
                    </m:r>
                    <m:r>
                      <a:rPr lang="en-US" sz="2000" i="1" dirty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nb-NO" sz="2000" b="0" i="1" dirty="0" smtClean="0">
                        <a:latin typeface="Cambria Math"/>
                        <a:ea typeface="Cambria Math"/>
                      </a:rPr>
                      <m:t>10</m:t>
                    </m:r>
                  </m:oMath>
                </a14:m>
                <a:r>
                  <a:rPr lang="en-US" sz="2000" dirty="0" smtClean="0">
                    <a:latin typeface="Verdana" pitchFamily="34" charset="0"/>
                  </a:rPr>
                  <a:t>”</a:t>
                </a:r>
                <a:endParaRPr lang="en-US" sz="2000" dirty="0">
                  <a:latin typeface="Verdana" pitchFamily="34" charset="0"/>
                </a:endParaRP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sz="2000" dirty="0">
                    <a:latin typeface="Verdana" pitchFamily="34" charset="0"/>
                  </a:rPr>
                  <a:t>37 % correct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>
                    <a:latin typeface="Verdana" pitchFamily="34" charset="0"/>
                  </a:rPr>
                  <a:t>Subtraction worse, division even </a:t>
                </a:r>
                <a:r>
                  <a:rPr lang="en-US" sz="2000" dirty="0" smtClean="0">
                    <a:latin typeface="Verdana" pitchFamily="34" charset="0"/>
                  </a:rPr>
                  <a:t>worse</a:t>
                </a: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sz="2000" dirty="0">
                    <a:latin typeface="Verdana" pitchFamily="34" charset="0"/>
                  </a:rPr>
                  <a:t>0 % on symbolic division </a:t>
                </a:r>
                <a:r>
                  <a:rPr lang="en-US" sz="2000" dirty="0" smtClean="0">
                    <a:latin typeface="Verdana" pitchFamily="34" charset="0"/>
                  </a:rPr>
                  <a:t>problem</a:t>
                </a:r>
                <a:endParaRPr lang="en-US" sz="2000" dirty="0">
                  <a:latin typeface="Verdana" pitchFamily="34" charset="0"/>
                </a:endParaRPr>
              </a:p>
            </p:txBody>
          </p:sp>
        </mc:Choice>
        <mc:Fallback xmlns="">
          <p:sp>
            <p:nvSpPr>
              <p:cNvPr id="28673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399" y="1577975"/>
                <a:ext cx="7129463" cy="3908762"/>
              </a:xfrm>
              <a:prstGeom prst="rect">
                <a:avLst/>
              </a:prstGeom>
              <a:blipFill rotWithShape="1">
                <a:blip r:embed="rId3"/>
                <a:stretch>
                  <a:fillRect l="-1709" t="-1560" b="-187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914400" y="323850"/>
            <a:ext cx="5194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sz="2400" dirty="0"/>
              <a:t>Succeed </a:t>
            </a:r>
            <a:r>
              <a:rPr lang="en-US" sz="2400" dirty="0" smtClean="0"/>
              <a:t>with Mathematical Games</a:t>
            </a:r>
            <a:endParaRPr lang="fr-FR" sz="2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70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914399" y="1577975"/>
            <a:ext cx="7129463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 smtClean="0">
                <a:latin typeface="Verdana" pitchFamily="34" charset="0"/>
              </a:rPr>
              <a:t>Why video games in maths?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Learning in real situations = situated learning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Very effective, in line with evolution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How do the French learn English?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Previously: From books, not television or film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Now: From the Internet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Want to be fluent in English?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Go, live in England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Want to be fluent in </a:t>
            </a:r>
            <a:r>
              <a:rPr lang="en-US" sz="2000" dirty="0" err="1" smtClean="0">
                <a:latin typeface="Verdana" pitchFamily="34" charset="0"/>
              </a:rPr>
              <a:t>maths</a:t>
            </a:r>
            <a:r>
              <a:rPr lang="en-US" sz="2000" dirty="0" smtClean="0">
                <a:latin typeface="Verdana" pitchFamily="34" charset="0"/>
              </a:rPr>
              <a:t>?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Go, live in math-country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Does not exist, unfortunately</a:t>
            </a:r>
            <a:endParaRPr lang="en-US" sz="2000" dirty="0">
              <a:latin typeface="Verdana" pitchFamily="34" charset="0"/>
            </a:endParaRPr>
          </a:p>
        </p:txBody>
      </p:sp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914400" y="323850"/>
            <a:ext cx="5194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sz="2400" dirty="0"/>
              <a:t>Succeed </a:t>
            </a:r>
            <a:r>
              <a:rPr lang="en-US" sz="2400" dirty="0" smtClean="0"/>
              <a:t>with Mathematical Games</a:t>
            </a:r>
            <a:endParaRPr lang="fr-FR" sz="2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49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914399" y="1577975"/>
            <a:ext cx="7129463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 smtClean="0">
                <a:latin typeface="Verdana" pitchFamily="34" charset="0"/>
              </a:rPr>
              <a:t>Why video games in maths?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Video game may provide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Real life </a:t>
            </a:r>
            <a:r>
              <a:rPr lang="en-US" sz="2000" dirty="0" smtClean="0">
                <a:latin typeface="Verdana" pitchFamily="34" charset="0"/>
              </a:rPr>
              <a:t>environment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Problem based approach</a:t>
            </a:r>
            <a:endParaRPr lang="en-US" sz="2000" dirty="0">
              <a:latin typeface="Verdana" pitchFamily="34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Structure for learning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Incentive to keep playing / learning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Pleasurable and stimulating </a:t>
            </a:r>
            <a:r>
              <a:rPr lang="en-US" sz="2000" dirty="0" smtClean="0">
                <a:latin typeface="Verdana" pitchFamily="34" charset="0"/>
              </a:rPr>
              <a:t>environment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Familiar to “everyone”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97 </a:t>
            </a:r>
            <a:r>
              <a:rPr lang="en-US" sz="2000" dirty="0">
                <a:latin typeface="Verdana" pitchFamily="34" charset="0"/>
              </a:rPr>
              <a:t>% of US children play video games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Video games are grossly engaging</a:t>
            </a:r>
          </a:p>
        </p:txBody>
      </p:sp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914400" y="323850"/>
            <a:ext cx="5194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sz="2400" dirty="0"/>
              <a:t>Succeed </a:t>
            </a:r>
            <a:r>
              <a:rPr lang="en-US" sz="2400" dirty="0" smtClean="0"/>
              <a:t>with Mathematical Games</a:t>
            </a:r>
            <a:endParaRPr lang="fr-FR" sz="2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08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914399" y="1577975"/>
            <a:ext cx="7129463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 smtClean="0">
                <a:latin typeface="Verdana" pitchFamily="34" charset="0"/>
              </a:rPr>
              <a:t>A closer look at video games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Video games have been with us since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1962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1972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1982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1992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What do you think?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Go </a:t>
            </a:r>
            <a:r>
              <a:rPr lang="en-US" sz="2000" dirty="0">
                <a:latin typeface="Verdana" pitchFamily="34" charset="0"/>
              </a:rPr>
              <a:t>to </a:t>
            </a:r>
            <a:r>
              <a:rPr lang="en-US" sz="2000" dirty="0" smtClean="0">
                <a:latin typeface="Verdana" pitchFamily="34" charset="0"/>
                <a:hlinkClick r:id="rId3"/>
              </a:rPr>
              <a:t>www.govote.at</a:t>
            </a:r>
            <a:endParaRPr lang="en-US" sz="2000" dirty="0" smtClean="0"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Enter code 63 96 06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</a:rPr>
              <a:t>Vote!</a:t>
            </a:r>
            <a:endParaRPr lang="en-US" sz="2000" dirty="0">
              <a:latin typeface="Verdana" pitchFamily="34" charset="0"/>
            </a:endParaRPr>
          </a:p>
        </p:txBody>
      </p:sp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914400" y="323850"/>
            <a:ext cx="5194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sz="2400" dirty="0"/>
              <a:t>Succeed </a:t>
            </a:r>
            <a:r>
              <a:rPr lang="en-US" sz="2400" dirty="0" smtClean="0"/>
              <a:t>with Mathematical Games</a:t>
            </a:r>
            <a:endParaRPr lang="fr-FR" sz="2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46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914399" y="1577975"/>
            <a:ext cx="712946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 smtClean="0">
                <a:latin typeface="Verdana" pitchFamily="34" charset="0"/>
              </a:rPr>
              <a:t>A closer look at video games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E</a:t>
            </a:r>
            <a:r>
              <a:rPr lang="en-US" sz="2000" dirty="0" smtClean="0">
                <a:latin typeface="Verdana" pitchFamily="34" charset="0"/>
              </a:rPr>
              <a:t>arly games</a:t>
            </a:r>
            <a:endParaRPr lang="en-US" sz="2000" dirty="0">
              <a:latin typeface="Verdana" pitchFamily="34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1972: Pong arcade game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1975: Pong home edition (by Atari)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sz="2000" dirty="0">
                <a:latin typeface="Verdana" pitchFamily="34" charset="0"/>
              </a:rPr>
              <a:t>Used a television set as a screen</a:t>
            </a:r>
          </a:p>
        </p:txBody>
      </p:sp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914400" y="323850"/>
            <a:ext cx="5194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sz="2400" dirty="0"/>
              <a:t>Succeed </a:t>
            </a:r>
            <a:r>
              <a:rPr lang="en-US" sz="2400" dirty="0" smtClean="0"/>
              <a:t>with Mathematical Games</a:t>
            </a:r>
            <a:endParaRPr lang="fr-FR" sz="2400" dirty="0">
              <a:latin typeface="Verdana" pitchFamily="34" charset="0"/>
            </a:endParaRPr>
          </a:p>
        </p:txBody>
      </p:sp>
      <p:pic>
        <p:nvPicPr>
          <p:cNvPr id="4" name="Bilde 3" descr="b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3" y="3533743"/>
            <a:ext cx="1711942" cy="2919592"/>
          </a:xfrm>
          <a:prstGeom prst="rect">
            <a:avLst/>
          </a:prstGeom>
        </p:spPr>
      </p:pic>
      <p:pic>
        <p:nvPicPr>
          <p:cNvPr id="5" name="Bilde 4" descr="b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7" y="3533743"/>
            <a:ext cx="3798839" cy="287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5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1599</TotalTime>
  <Words>3181</Words>
  <Application>Microsoft Office PowerPoint</Application>
  <PresentationFormat>Skjermfremvisning (4:3)</PresentationFormat>
  <Paragraphs>614</Paragraphs>
  <Slides>46</Slides>
  <Notes>45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46</vt:i4>
      </vt:variant>
    </vt:vector>
  </HeadingPairs>
  <TitlesOfParts>
    <vt:vector size="48" baseType="lpstr">
      <vt:lpstr>Thème Office</vt:lpstr>
      <vt:lpstr>Conception personnalisée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Reducing disparities _x0003_Strengthening relations</dc:title>
  <dc:creator>Utilisateur de Microsoft Office</dc:creator>
  <cp:lastModifiedBy>Nils Kristian Hansen</cp:lastModifiedBy>
  <cp:revision>202</cp:revision>
  <cp:lastPrinted>2014-08-03T22:24:49Z</cp:lastPrinted>
  <dcterms:created xsi:type="dcterms:W3CDTF">2011-11-09T09:46:35Z</dcterms:created>
  <dcterms:modified xsi:type="dcterms:W3CDTF">2014-08-04T11:58:13Z</dcterms:modified>
</cp:coreProperties>
</file>