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81" r:id="rId3"/>
    <p:sldId id="282" r:id="rId4"/>
    <p:sldId id="258" r:id="rId5"/>
    <p:sldId id="259" r:id="rId6"/>
    <p:sldId id="278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77" r:id="rId2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5D5F-B63A-4B27-AA0F-3D0CDC2357DC}" type="datetimeFigureOut">
              <a:rPr lang="nb-NO" smtClean="0"/>
              <a:pPr/>
              <a:t>16.06.2015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5300-764E-4BCC-B7B2-80DE3E6DA7A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91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A7C9-FA42-492C-A697-6EF20ADB237E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6AC-EAA0-46FB-A550-AF75F99C7684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24C1-9F30-4C9A-8C77-612AC3D23F22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E11-B606-4159-85E5-B4DE1E7EC325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AD66-8BCE-43DC-A765-F89FC0C46AC5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D1C3-17F7-425E-83E0-7CC39760AC8E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D6B0-266A-4B24-B4F6-620BC562EF9C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418B-9C7E-4B7A-873C-ABF0042894D5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2BD2-C776-49E4-97C7-528D9E6D9D0A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E859-87A6-461A-8A9B-A7202E856DBF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80E-104C-4355-93B8-AB1BED3257D3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D33B3-7B25-440B-ACED-8C7439FBA79B}" type="datetime1">
              <a:rPr lang="nb-NO" smtClean="0"/>
              <a:pPr/>
              <a:t>16.06.2015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0D518-0D7E-41EC-BBD2-158F8C6975FB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\\filgrms1\u06$\saidh\Desktop\Z0000057.MP3" TargetMode="External"/><Relationship Id="rId1" Type="http://schemas.microsoft.com/office/2007/relationships/media" Target="file:///\\filgrms1\u06$\saidh\Desktop\Z0000057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Said.Hadjerrouit@uia.n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9001000" cy="175562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Exploring the Effect of Teaching Methods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Students</a:t>
            </a:r>
            <a:r>
              <a:rPr lang="en-US" sz="3600" dirty="0"/>
              <a:t>’ Learning of School </a:t>
            </a:r>
            <a:r>
              <a:rPr lang="en-US" sz="3600" dirty="0" smtClean="0"/>
              <a:t>Informatics</a:t>
            </a:r>
            <a:br>
              <a:rPr lang="en-US" sz="3600" dirty="0" smtClean="0"/>
            </a:br>
            <a:endParaRPr lang="nb-NO" sz="3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624736" cy="263914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nb-NO" sz="2300" b="1" dirty="0" smtClean="0"/>
              <a:t>Said </a:t>
            </a:r>
            <a:r>
              <a:rPr lang="nb-NO" sz="2300" b="1" dirty="0" err="1" smtClean="0"/>
              <a:t>Hadjerrouit</a:t>
            </a:r>
            <a:endParaRPr lang="nb-NO" sz="2300" b="1" dirty="0" smtClean="0"/>
          </a:p>
          <a:p>
            <a:pPr algn="ctr"/>
            <a:r>
              <a:rPr lang="nb-NO" sz="2300" dirty="0" err="1" smtClean="0"/>
              <a:t>University</a:t>
            </a:r>
            <a:r>
              <a:rPr lang="nb-NO" sz="2300" dirty="0" smtClean="0"/>
              <a:t> </a:t>
            </a:r>
            <a:r>
              <a:rPr lang="nb-NO" sz="2300" dirty="0" err="1" smtClean="0"/>
              <a:t>of</a:t>
            </a:r>
            <a:r>
              <a:rPr lang="nb-NO" sz="2300" dirty="0" smtClean="0"/>
              <a:t> Agder</a:t>
            </a:r>
          </a:p>
          <a:p>
            <a:pPr algn="ctr"/>
            <a:r>
              <a:rPr lang="nb-NO" sz="2300" dirty="0" smtClean="0"/>
              <a:t>Kristiansand, Norway</a:t>
            </a:r>
          </a:p>
          <a:p>
            <a:pPr algn="ctr"/>
            <a:r>
              <a:rPr lang="nb-NO" sz="2300" dirty="0" smtClean="0">
                <a:hlinkClick r:id="rId4"/>
              </a:rPr>
              <a:t>Said.Hadjerrouit@uia.no</a:t>
            </a:r>
            <a:endParaRPr lang="nb-NO" sz="2300" dirty="0" smtClean="0"/>
          </a:p>
          <a:p>
            <a:pPr algn="ctr"/>
            <a:endParaRPr lang="nb-NO" sz="2000" dirty="0" smtClean="0"/>
          </a:p>
          <a:p>
            <a:pPr algn="ctr"/>
            <a:endParaRPr lang="nb-NO" sz="2000" dirty="0"/>
          </a:p>
          <a:p>
            <a:pPr algn="ctr"/>
            <a:r>
              <a:rPr lang="en-US" sz="2900" b="1" dirty="0" err="1"/>
              <a:t>InSITE</a:t>
            </a:r>
            <a:r>
              <a:rPr lang="en-US" sz="2900" b="1" dirty="0"/>
              <a:t> 2015: </a:t>
            </a:r>
            <a:endParaRPr lang="en-US" sz="2900" b="1" dirty="0" smtClean="0"/>
          </a:p>
          <a:p>
            <a:pPr algn="ctr"/>
            <a:r>
              <a:rPr lang="en-US" sz="2400" b="1" dirty="0" smtClean="0"/>
              <a:t>Informing </a:t>
            </a:r>
            <a:r>
              <a:rPr lang="en-US" sz="2400" b="1" dirty="0"/>
              <a:t>Science + IT Education </a:t>
            </a:r>
            <a:r>
              <a:rPr lang="en-US" sz="2400" b="1" dirty="0" smtClean="0"/>
              <a:t>Conferences</a:t>
            </a:r>
            <a:endParaRPr lang="en-US" sz="2400" b="1" dirty="0" smtClean="0">
              <a:effectLst/>
            </a:endParaRPr>
          </a:p>
          <a:p>
            <a:pPr algn="ctr"/>
            <a:endParaRPr lang="en-US" sz="2400" b="1" dirty="0"/>
          </a:p>
          <a:p>
            <a:pPr algn="ctr"/>
            <a:r>
              <a:rPr lang="nb-NO" sz="2000" dirty="0"/>
              <a:t> </a:t>
            </a:r>
            <a:r>
              <a:rPr lang="nb-NO" sz="2000" dirty="0" smtClean="0"/>
              <a:t>June </a:t>
            </a:r>
            <a:r>
              <a:rPr lang="nb-NO" sz="2000" dirty="0"/>
              <a:t>29 - </a:t>
            </a:r>
            <a:r>
              <a:rPr lang="nb-NO" sz="2000" dirty="0" err="1" smtClean="0"/>
              <a:t>July</a:t>
            </a:r>
            <a:r>
              <a:rPr lang="nb-NO" sz="2000" dirty="0" smtClean="0"/>
              <a:t> </a:t>
            </a:r>
            <a:r>
              <a:rPr lang="nb-NO" sz="2000" dirty="0"/>
              <a:t>5 2015, </a:t>
            </a:r>
            <a:endParaRPr lang="nb-NO" sz="2000" dirty="0" smtClean="0"/>
          </a:p>
          <a:p>
            <a:pPr algn="ctr"/>
            <a:r>
              <a:rPr lang="nb-NO" sz="2000" dirty="0" smtClean="0"/>
              <a:t>Tampa</a:t>
            </a:r>
            <a:r>
              <a:rPr lang="nb-NO" sz="2000" dirty="0"/>
              <a:t>, Florida, United States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40968"/>
            <a:ext cx="10477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000005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72400" y="5486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1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nb-NO" sz="4400" b="1" dirty="0" smtClean="0"/>
              <a:t>Research Design</a:t>
            </a:r>
            <a:endParaRPr lang="nb-NO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Methods</a:t>
            </a:r>
          </a:p>
          <a:p>
            <a:pPr lvl="1"/>
            <a:r>
              <a:rPr lang="en-US" sz="2200" dirty="0" smtClean="0"/>
              <a:t>Survey questionnaire</a:t>
            </a:r>
          </a:p>
          <a:p>
            <a:pPr lvl="1"/>
            <a:r>
              <a:rPr lang="en-US" sz="2200" dirty="0" smtClean="0"/>
              <a:t>Open-ended questions </a:t>
            </a:r>
          </a:p>
          <a:p>
            <a:pPr lvl="1"/>
            <a:r>
              <a:rPr lang="en-US" sz="2200" dirty="0" smtClean="0"/>
              <a:t>Trainee teachers’ reports</a:t>
            </a:r>
          </a:p>
          <a:p>
            <a:pPr lvl="1"/>
            <a:r>
              <a:rPr lang="en-US" sz="2200" dirty="0" smtClean="0"/>
              <a:t>Observations of trainee teachers’ activities during their teaching practice </a:t>
            </a:r>
          </a:p>
          <a:p>
            <a:endParaRPr lang="en-US" dirty="0" smtClean="0"/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sz="2200" dirty="0" smtClean="0"/>
              <a:t>2 trainee teachers  with 2 different classes, class 1 and class 2</a:t>
            </a:r>
          </a:p>
          <a:p>
            <a:pPr lvl="1"/>
            <a:r>
              <a:rPr lang="en-US" sz="2200" dirty="0" smtClean="0"/>
              <a:t>40 school students (class 1=15, class 2=25)</a:t>
            </a:r>
          </a:p>
          <a:p>
            <a:endParaRPr lang="en-US" dirty="0" smtClean="0"/>
          </a:p>
          <a:p>
            <a:r>
              <a:rPr lang="en-US" dirty="0" smtClean="0"/>
              <a:t>Teaching tasks</a:t>
            </a:r>
          </a:p>
          <a:p>
            <a:pPr lvl="1"/>
            <a:r>
              <a:rPr lang="en-US" sz="2200" dirty="0" smtClean="0"/>
              <a:t>Mostly database design using Dreamweaver and MySQL</a:t>
            </a:r>
          </a:p>
          <a:p>
            <a:pPr lvl="1"/>
            <a:endParaRPr lang="nb-NO" sz="2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9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3740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Synthesis of Results</a:t>
            </a:r>
            <a:endParaRPr lang="en-US" sz="44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17750" y="180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74272"/>
              </p:ext>
            </p:extLst>
          </p:nvPr>
        </p:nvGraphicFramePr>
        <p:xfrm>
          <a:off x="179508" y="1340769"/>
          <a:ext cx="8784979" cy="5296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7658"/>
                <a:gridCol w="920331"/>
                <a:gridCol w="836665"/>
                <a:gridCol w="920331"/>
                <a:gridCol w="836665"/>
                <a:gridCol w="1003997"/>
                <a:gridCol w="669332"/>
              </a:tblGrid>
              <a:tr h="576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1: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MEAN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1: RANK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2: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MEAN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2: RANK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&amp; 2: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MEAN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Class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&amp; 2: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RANK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58405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1. Teaching </a:t>
                      </a:r>
                      <a:r>
                        <a:rPr lang="en-US" sz="1400" dirty="0">
                          <a:effectLst/>
                        </a:rPr>
                        <a:t>with blackboard/overhead projector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3.82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3/4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3.68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3.75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36309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2. Demonstration </a:t>
                      </a:r>
                      <a:r>
                        <a:rPr lang="en-US" sz="1400" dirty="0">
                          <a:effectLst/>
                        </a:rPr>
                        <a:t>of software tools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4,00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3.72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</a:rPr>
                        <a:t>4/5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3.86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9242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3. Solving </a:t>
                      </a:r>
                      <a:r>
                        <a:rPr lang="en-US" sz="1400" dirty="0">
                          <a:effectLst/>
                        </a:rPr>
                        <a:t>software exercises with teacher assistance  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4.09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3.84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3.96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nb-NO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3747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4. Project </a:t>
                      </a:r>
                      <a:r>
                        <a:rPr lang="en-US" sz="1400" dirty="0">
                          <a:effectLst/>
                        </a:rPr>
                        <a:t>work over several days or weeks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3.82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3/4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4.28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4.05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nb-NO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9242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5. Group </a:t>
                      </a:r>
                      <a:r>
                        <a:rPr lang="en-US" sz="1400" dirty="0">
                          <a:effectLst/>
                        </a:rPr>
                        <a:t>work under the guidance of the teacher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3.27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3.64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3.45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32828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6. Individual </a:t>
                      </a:r>
                      <a:r>
                        <a:rPr lang="en-US" sz="1400" dirty="0">
                          <a:effectLst/>
                        </a:rPr>
                        <a:t>problem solving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3.45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4/5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3.58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52931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7. Homework </a:t>
                      </a:r>
                      <a:r>
                        <a:rPr lang="en-US" sz="1400" dirty="0">
                          <a:effectLst/>
                        </a:rPr>
                        <a:t>assignments, and ask friends, siblings, or parents for help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1.91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2.51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4429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8. Reading </a:t>
                      </a:r>
                      <a:r>
                        <a:rPr lang="en-US" sz="1400" dirty="0">
                          <a:effectLst/>
                        </a:rPr>
                        <a:t>textbooks and user manuals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3.55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3.65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9242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9. Using </a:t>
                      </a:r>
                      <a:r>
                        <a:rPr lang="en-US" sz="1400" dirty="0">
                          <a:effectLst/>
                        </a:rPr>
                        <a:t>study material made online by the teacher  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3.21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  <a:tr h="49242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10. Present </a:t>
                      </a:r>
                      <a:r>
                        <a:rPr lang="en-US" sz="1400" dirty="0">
                          <a:effectLst/>
                        </a:rPr>
                        <a:t>solutions to problems in front of the class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3.09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3.2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nb-N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3.14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20" marR="5922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1. Project Work</a:t>
            </a:r>
            <a:endParaRPr lang="en-US" sz="4400" b="1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3285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Highly </a:t>
            </a:r>
            <a:r>
              <a:rPr lang="en-US" sz="2400" dirty="0"/>
              <a:t>relevant method to </a:t>
            </a:r>
            <a:r>
              <a:rPr lang="en-US" sz="2400" dirty="0" smtClean="0"/>
              <a:t>31 students  </a:t>
            </a:r>
          </a:p>
          <a:p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line with the Learning </a:t>
            </a:r>
            <a:r>
              <a:rPr lang="en-US" sz="2400" dirty="0" smtClean="0"/>
              <a:t>pyramid</a:t>
            </a:r>
          </a:p>
          <a:p>
            <a:endParaRPr lang="en-US" sz="2400" dirty="0"/>
          </a:p>
          <a:p>
            <a:r>
              <a:rPr lang="en-US" sz="2400" dirty="0" smtClean="0"/>
              <a:t>Promotes </a:t>
            </a:r>
            <a:r>
              <a:rPr lang="en-US" sz="2400" dirty="0"/>
              <a:t>social-cultural learning, </a:t>
            </a:r>
            <a:r>
              <a:rPr lang="en-US" sz="2400" dirty="0" smtClean="0"/>
              <a:t>social interactions, formal </a:t>
            </a:r>
            <a:r>
              <a:rPr lang="en-US" sz="2400" dirty="0"/>
              <a:t>and informal ways of </a:t>
            </a:r>
            <a:r>
              <a:rPr lang="en-US" sz="2400" dirty="0" smtClean="0"/>
              <a:t>learning</a:t>
            </a:r>
          </a:p>
          <a:p>
            <a:endParaRPr lang="en-US" sz="2400" dirty="0" smtClean="0"/>
          </a:p>
          <a:p>
            <a:r>
              <a:rPr lang="en-US" sz="2400" dirty="0" smtClean="0"/>
              <a:t>Project </a:t>
            </a:r>
            <a:r>
              <a:rPr lang="en-US" sz="2400" dirty="0"/>
              <a:t>work </a:t>
            </a:r>
            <a:r>
              <a:rPr lang="en-US" sz="2400" dirty="0" smtClean="0"/>
              <a:t>is followed </a:t>
            </a:r>
            <a:r>
              <a:rPr lang="en-US" sz="2400" dirty="0"/>
              <a:t>by presenting </a:t>
            </a:r>
            <a:r>
              <a:rPr lang="en-US" sz="2400" dirty="0" smtClean="0"/>
              <a:t>the </a:t>
            </a:r>
            <a:r>
              <a:rPr lang="en-US" sz="2400" dirty="0"/>
              <a:t>final product </a:t>
            </a:r>
            <a:r>
              <a:rPr lang="en-US" sz="2400" dirty="0" smtClean="0"/>
              <a:t> </a:t>
            </a:r>
            <a:r>
              <a:rPr lang="en-US" sz="2400" dirty="0"/>
              <a:t>in front of the </a:t>
            </a:r>
            <a:r>
              <a:rPr lang="en-US" sz="2400" dirty="0" smtClean="0"/>
              <a:t>class</a:t>
            </a:r>
          </a:p>
          <a:p>
            <a:pPr lvl="1"/>
            <a:r>
              <a:rPr lang="en-US" i="1" dirty="0" smtClean="0"/>
              <a:t>Some </a:t>
            </a:r>
            <a:r>
              <a:rPr lang="en-US" i="1" dirty="0"/>
              <a:t>students </a:t>
            </a:r>
            <a:r>
              <a:rPr lang="en-US" i="1" dirty="0" smtClean="0"/>
              <a:t>were </a:t>
            </a:r>
            <a:r>
              <a:rPr lang="en-US" i="1" dirty="0"/>
              <a:t>not </a:t>
            </a:r>
            <a:r>
              <a:rPr lang="en-US" i="1" dirty="0" smtClean="0"/>
              <a:t>confident </a:t>
            </a:r>
            <a:r>
              <a:rPr lang="en-US" i="1" dirty="0"/>
              <a:t>in the presentation part of </a:t>
            </a:r>
            <a:r>
              <a:rPr lang="en-US" i="1" dirty="0" smtClean="0"/>
              <a:t>the project</a:t>
            </a:r>
          </a:p>
          <a:p>
            <a:endParaRPr lang="en-US" sz="2400" dirty="0" smtClean="0"/>
          </a:p>
          <a:p>
            <a:r>
              <a:rPr lang="en-US" sz="2400" dirty="0" smtClean="0"/>
              <a:t>Important </a:t>
            </a:r>
            <a:r>
              <a:rPr lang="en-US" sz="2400" dirty="0"/>
              <a:t>to be prepared for a workplace where team work and group dynamics are often crucial parts of the work </a:t>
            </a:r>
            <a:r>
              <a:rPr lang="en-US" sz="2400" dirty="0" smtClean="0"/>
              <a:t>content</a:t>
            </a:r>
          </a:p>
          <a:p>
            <a:endParaRPr lang="nb-NO" sz="240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05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2. Solving Software Exercises with Teacher Assistance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2204864"/>
            <a:ext cx="8568952" cy="40939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31 students liked this method</a:t>
            </a:r>
          </a:p>
          <a:p>
            <a:endParaRPr lang="en-US" dirty="0" smtClean="0"/>
          </a:p>
          <a:p>
            <a:r>
              <a:rPr lang="en-US" dirty="0" smtClean="0"/>
              <a:t>Supports </a:t>
            </a:r>
            <a:r>
              <a:rPr lang="en-US" dirty="0"/>
              <a:t>constructivist learning, and </a:t>
            </a:r>
            <a:r>
              <a:rPr lang="en-US" dirty="0" smtClean="0"/>
              <a:t>formal ways of learning </a:t>
            </a:r>
          </a:p>
          <a:p>
            <a:endParaRPr lang="en-US" dirty="0" smtClean="0"/>
          </a:p>
          <a:p>
            <a:r>
              <a:rPr lang="en-US" dirty="0" smtClean="0"/>
              <a:t>Teacher plays </a:t>
            </a:r>
            <a:r>
              <a:rPr lang="en-US" dirty="0"/>
              <a:t>an important role in </a:t>
            </a:r>
            <a:r>
              <a:rPr lang="en-US" dirty="0" smtClean="0"/>
              <a:t>providing help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/>
              <a:t>will be an important part of </a:t>
            </a:r>
            <a:r>
              <a:rPr lang="en-US" dirty="0" smtClean="0"/>
              <a:t>students’ future </a:t>
            </a:r>
            <a:r>
              <a:rPr lang="en-US" dirty="0"/>
              <a:t>professional </a:t>
            </a:r>
            <a:r>
              <a:rPr lang="en-US" dirty="0" smtClean="0"/>
              <a:t>career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line with the spirit of the </a:t>
            </a:r>
            <a:r>
              <a:rPr lang="en-US" dirty="0" smtClean="0"/>
              <a:t>subject as </a:t>
            </a:r>
            <a:r>
              <a:rPr lang="en-US" dirty="0"/>
              <a:t>a practical subject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86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3. Demonstration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of Software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Tools</a:t>
            </a:r>
            <a:endParaRPr lang="nb-NO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28 students liked this method</a:t>
            </a:r>
          </a:p>
          <a:p>
            <a:endParaRPr lang="en-US" dirty="0"/>
          </a:p>
          <a:p>
            <a:r>
              <a:rPr lang="en-US" dirty="0" smtClean="0"/>
              <a:t>Behaviorist </a:t>
            </a:r>
            <a:r>
              <a:rPr lang="en-US" dirty="0"/>
              <a:t>and formal method in which the interaction is mainly between teacher and </a:t>
            </a:r>
            <a:r>
              <a:rPr lang="en-US" dirty="0" smtClean="0"/>
              <a:t>students</a:t>
            </a:r>
          </a:p>
          <a:p>
            <a:endParaRPr lang="en-US" dirty="0" smtClean="0"/>
          </a:p>
          <a:p>
            <a:r>
              <a:rPr lang="en-US" dirty="0" smtClean="0"/>
              <a:t>Not quite in line with the </a:t>
            </a:r>
            <a:r>
              <a:rPr lang="en-US" dirty="0"/>
              <a:t>Learning </a:t>
            </a:r>
            <a:r>
              <a:rPr lang="en-US" dirty="0" smtClean="0"/>
              <a:t>pyramid, but </a:t>
            </a:r>
            <a:r>
              <a:rPr lang="en-US" dirty="0"/>
              <a:t>when </a:t>
            </a:r>
            <a:r>
              <a:rPr lang="en-US" dirty="0" smtClean="0"/>
              <a:t>it comes to instruct students  to learn software  </a:t>
            </a:r>
            <a:r>
              <a:rPr lang="en-US" dirty="0"/>
              <a:t>functionalities, </a:t>
            </a:r>
            <a:r>
              <a:rPr lang="en-US" dirty="0" smtClean="0"/>
              <a:t>the method is highly relevant </a:t>
            </a:r>
          </a:p>
          <a:p>
            <a:endParaRPr lang="en-US" dirty="0" smtClean="0"/>
          </a:p>
          <a:p>
            <a:r>
              <a:rPr lang="en-US" dirty="0" smtClean="0"/>
              <a:t>Highly </a:t>
            </a:r>
            <a:r>
              <a:rPr lang="en-US" dirty="0"/>
              <a:t>dependent on competent </a:t>
            </a:r>
            <a:r>
              <a:rPr lang="en-US" dirty="0" smtClean="0"/>
              <a:t>teachers, otherwise </a:t>
            </a:r>
            <a:r>
              <a:rPr lang="en-US" dirty="0"/>
              <a:t>students will probably remain </a:t>
            </a:r>
            <a:r>
              <a:rPr lang="en-US" dirty="0" smtClean="0"/>
              <a:t>passive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178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4. Teaching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with Blackboard/Overhead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Projector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600" dirty="0" smtClean="0">
                <a:effectLst/>
                <a:latin typeface="Constantia" panose="02030602050306030303" pitchFamily="18" charset="0"/>
                <a:ea typeface="Calibri"/>
              </a:rPr>
              <a:t>Seems to be relatively important, in stark contrast to the Learning pyramid </a:t>
            </a:r>
          </a:p>
          <a:p>
            <a:pPr algn="just">
              <a:spcAft>
                <a:spcPts val="600"/>
              </a:spcAft>
            </a:pPr>
            <a:endParaRPr lang="en-US" sz="2600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2600" dirty="0" smtClean="0">
                <a:effectLst/>
                <a:latin typeface="Constantia" panose="02030602050306030303" pitchFamily="18" charset="0"/>
                <a:ea typeface="Calibri"/>
              </a:rPr>
              <a:t>25 students liked the method, even though it is  behavioristic, formal, and teacher-directed </a:t>
            </a:r>
          </a:p>
          <a:p>
            <a:pPr algn="just">
              <a:spcAft>
                <a:spcPts val="600"/>
              </a:spcAft>
            </a:pPr>
            <a:endParaRPr lang="en-US" sz="2600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2600" dirty="0" smtClean="0">
                <a:effectLst/>
                <a:latin typeface="Constantia" panose="02030602050306030303" pitchFamily="18" charset="0"/>
                <a:ea typeface="Calibri"/>
              </a:rPr>
              <a:t>Highly dependent on the teacher and the quality of information provided</a:t>
            </a:r>
            <a:endParaRPr lang="nb-NO" sz="2600" dirty="0" smtClean="0">
              <a:effectLst/>
              <a:latin typeface="Constantia" panose="02030602050306030303" pitchFamily="18" charset="0"/>
              <a:ea typeface="Times New Roman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1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5. Reading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Textbooks and User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Manuals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stantia" panose="02030602050306030303" pitchFamily="18" charset="0"/>
                <a:ea typeface="Calibri"/>
              </a:rPr>
              <a:t>27 students were satisfied with this </a:t>
            </a:r>
            <a:r>
              <a:rPr lang="en-US" sz="2400" dirty="0" smtClean="0">
                <a:latin typeface="Constantia" panose="02030602050306030303" pitchFamily="18" charset="0"/>
                <a:ea typeface="Calibri"/>
              </a:rPr>
              <a:t>method</a:t>
            </a:r>
            <a:endParaRPr lang="en-US" sz="2400" dirty="0">
              <a:latin typeface="Constantia" panose="02030602050306030303" pitchFamily="18" charset="0"/>
              <a:ea typeface="Calibri"/>
            </a:endParaRPr>
          </a:p>
          <a:p>
            <a:endParaRPr lang="en-US" sz="2400" dirty="0" smtClean="0">
              <a:latin typeface="Constantia" panose="02030602050306030303" pitchFamily="18" charset="0"/>
              <a:ea typeface="Calibri"/>
            </a:endParaRPr>
          </a:p>
          <a:p>
            <a:r>
              <a:rPr lang="en-US" sz="2400" dirty="0" smtClean="0">
                <a:latin typeface="Constantia" panose="02030602050306030303" pitchFamily="18" charset="0"/>
                <a:ea typeface="Calibri"/>
              </a:rPr>
              <a:t>S</a:t>
            </a: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eems to be  important</a:t>
            </a:r>
            <a:r>
              <a:rPr lang="en-US" sz="2400" dirty="0" smtClean="0">
                <a:latin typeface="Constantia" panose="02030602050306030303" pitchFamily="18" charset="0"/>
                <a:ea typeface="Calibri"/>
              </a:rPr>
              <a:t>, in </a:t>
            </a:r>
            <a:r>
              <a:rPr lang="en-US" sz="2400" dirty="0">
                <a:latin typeface="Constantia" panose="02030602050306030303" pitchFamily="18" charset="0"/>
                <a:ea typeface="Calibri"/>
              </a:rPr>
              <a:t>contrast to the Learning pyramid</a:t>
            </a:r>
            <a:endParaRPr lang="en-US" sz="2400" dirty="0" smtClean="0">
              <a:effectLst/>
              <a:latin typeface="Constantia" panose="02030602050306030303" pitchFamily="18" charset="0"/>
              <a:ea typeface="Calibri"/>
            </a:endParaRPr>
          </a:p>
          <a:p>
            <a:endParaRPr lang="en-US" sz="2400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sz="2400" dirty="0" smtClean="0">
                <a:latin typeface="Constantia" panose="02030602050306030303" pitchFamily="18" charset="0"/>
                <a:ea typeface="Calibri"/>
              </a:rPr>
              <a:t>I</a:t>
            </a: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nformal method that supports students’ interactions with textbooks, and constructivist learning</a:t>
            </a:r>
          </a:p>
          <a:p>
            <a:endParaRPr lang="en-US" sz="2400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Learning effect depends on the quality of the textbooks provided and other material made available</a:t>
            </a:r>
            <a:endParaRPr lang="nb-NO" sz="2400" dirty="0">
              <a:latin typeface="Constantia" panose="02030602050306030303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778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6. Individual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Problem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Solving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67808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Refers to students who are supposed to learn by themselves</a:t>
            </a:r>
          </a:p>
          <a:p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latin typeface="Constantia" panose="02030602050306030303" pitchFamily="18" charset="0"/>
                <a:ea typeface="Calibri"/>
              </a:rPr>
              <a:t>“Only” 24</a:t>
            </a: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 students liked this informal method that supports constructivist learning </a:t>
            </a:r>
          </a:p>
          <a:p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Does not automatically work by itself, without teacher help,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 </a:t>
            </a:r>
            <a:r>
              <a:rPr lang="en-US" dirty="0">
                <a:latin typeface="Constantia" panose="02030602050306030303" pitchFamily="18" charset="0"/>
                <a:ea typeface="Calibri"/>
              </a:rPr>
              <a:t>because of the complexity of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software, </a:t>
            </a:r>
            <a:r>
              <a:rPr lang="en-US" dirty="0">
                <a:latin typeface="Constantia" panose="02030602050306030303" pitchFamily="18" charset="0"/>
                <a:ea typeface="Calibri"/>
              </a:rPr>
              <a:t>or programming tasks</a:t>
            </a: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endParaRPr lang="en-US" dirty="0">
              <a:latin typeface="Constantia" panose="02030602050306030303" pitchFamily="18" charset="0"/>
              <a:ea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6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7. Group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Work under the Guidance of the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Teacher</a:t>
            </a:r>
            <a:endParaRPr lang="nb-NO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nstantia" panose="02030602050306030303" pitchFamily="18" charset="0"/>
                <a:ea typeface="Calibri"/>
              </a:rPr>
              <a:t>21 students agreed that they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liked </a:t>
            </a:r>
            <a:r>
              <a:rPr lang="en-US" dirty="0">
                <a:latin typeface="Constantia" panose="02030602050306030303" pitchFamily="18" charset="0"/>
                <a:ea typeface="Calibri"/>
              </a:rPr>
              <a:t>this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method</a:t>
            </a:r>
          </a:p>
          <a:p>
            <a:endParaRPr lang="en-US" dirty="0"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latin typeface="Constantia" panose="02030602050306030303" pitchFamily="18" charset="0"/>
                <a:ea typeface="Calibri"/>
              </a:rPr>
              <a:t>In some contrast </a:t>
            </a:r>
            <a:r>
              <a:rPr lang="en-US" dirty="0">
                <a:latin typeface="Constantia" panose="02030602050306030303" pitchFamily="18" charset="0"/>
                <a:ea typeface="Calibri"/>
              </a:rPr>
              <a:t>to the Learning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pyramid</a:t>
            </a: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Fosters student-student interactions and socio-cultural learning similar to project work</a:t>
            </a:r>
          </a:p>
          <a:p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latin typeface="Constantia" panose="02030602050306030303" pitchFamily="18" charset="0"/>
                <a:ea typeface="Calibri"/>
              </a:rPr>
              <a:t>U</a:t>
            </a: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nless group work is linked to project work, it will not have the desired learning effect</a:t>
            </a:r>
          </a:p>
          <a:p>
            <a:pPr lvl="1"/>
            <a:r>
              <a:rPr lang="en-US" i="1" dirty="0" smtClean="0">
                <a:latin typeface="Constantia" panose="02030602050306030303" pitchFamily="18" charset="0"/>
                <a:ea typeface="Calibri"/>
              </a:rPr>
              <a:t>Just d</a:t>
            </a:r>
            <a:r>
              <a:rPr lang="en-US" i="1" dirty="0" smtClean="0">
                <a:effectLst/>
                <a:latin typeface="Constantia" panose="02030602050306030303" pitchFamily="18" charset="0"/>
                <a:ea typeface="Calibri"/>
              </a:rPr>
              <a:t>iscussing theoretical issues will not attract and motivate students</a:t>
            </a:r>
            <a:endParaRPr lang="nb-NO" i="1" dirty="0" smtClean="0">
              <a:effectLst/>
              <a:latin typeface="Constantia" panose="02030602050306030303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6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8. Using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Study Material Made Online by the Teacher 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Constantia" panose="02030602050306030303" pitchFamily="18" charset="0"/>
                <a:ea typeface="Calibri"/>
              </a:rPr>
              <a:t>Only </a:t>
            </a:r>
            <a:r>
              <a:rPr lang="en-US" dirty="0">
                <a:latin typeface="Constantia" panose="02030602050306030303" pitchFamily="18" charset="0"/>
                <a:ea typeface="Calibri"/>
              </a:rPr>
              <a:t>21 students liked 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the method</a:t>
            </a: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endParaRPr lang="en-US" dirty="0"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Informatics is a practical subject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effectLst/>
                <a:latin typeface="Constantia" panose="02030602050306030303" pitchFamily="18" charset="0"/>
                <a:ea typeface="Calibri"/>
              </a:rPr>
              <a:t>It is not appropriate to put a lot of theoretical material on the Web</a:t>
            </a:r>
          </a:p>
          <a:p>
            <a:pPr>
              <a:spcAft>
                <a:spcPts val="600"/>
              </a:spcAft>
            </a:pP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Unless the method is directly aimed at practical tasks, eventually Web-based, online material has little </a:t>
            </a: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learning </a:t>
            </a: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effect</a:t>
            </a:r>
            <a:endParaRPr lang="nb-NO" dirty="0" smtClean="0">
              <a:effectLst/>
              <a:latin typeface="Constantia" panose="02030602050306030303" pitchFamily="18" charset="0"/>
              <a:ea typeface="Times New Roman"/>
            </a:endParaRPr>
          </a:p>
          <a:p>
            <a:endParaRPr lang="nb-NO" dirty="0">
              <a:latin typeface="Constantia" panose="02030602050306030303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0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Current State of School Informatics</a:t>
            </a:r>
            <a:endParaRPr lang="en-US" sz="4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Informatics subject</a:t>
            </a:r>
            <a:endParaRPr lang="en-US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More difficult to teach than </a:t>
            </a:r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traditional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subjects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Lacks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 extensive research base of </a:t>
            </a:r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teaching materials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like the one </a:t>
            </a:r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mathematics education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New National Curriculum </a:t>
            </a:r>
            <a:endParaRPr lang="en-US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Emphasis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 a set of well-defined informatics topics </a:t>
            </a:r>
            <a:endParaRPr lang="en-US" sz="2200" dirty="0" smtClean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Does </a:t>
            </a:r>
            <a:r>
              <a:rPr lang="en-US" sz="2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provide clear information on teaching </a:t>
            </a:r>
            <a:r>
              <a:rPr lang="en-US" sz="22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  <a:p>
            <a:pPr lvl="0"/>
            <a:endParaRPr lang="en-US" sz="2000" dirty="0" smtClean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Little research on teaching methods and their effect on learning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/>
            <a:r>
              <a:rPr lang="en-US" sz="2200" dirty="0" smtClean="0">
                <a:ea typeface="Verdana" panose="020B0604030504040204" pitchFamily="34" charset="0"/>
                <a:cs typeface="Verdana" panose="020B0604030504040204" pitchFamily="34" charset="0"/>
              </a:rPr>
              <a:t>Need for research to gain knowledge on how informatics should be taught to achieve learning goals </a:t>
            </a:r>
          </a:p>
          <a:p>
            <a:pPr lvl="0"/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20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20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nb-NO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91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9. Present Solutions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to Problems in Front of the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Class</a:t>
            </a:r>
            <a:endParaRPr lang="nb-NO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Only 18 students liked this method, which is s</a:t>
            </a:r>
            <a:r>
              <a:rPr lang="en-US" dirty="0" smtClean="0">
                <a:latin typeface="Constantia" panose="02030602050306030303" pitchFamily="18" charset="0"/>
                <a:ea typeface="Calibri"/>
              </a:rPr>
              <a:t>upposed to foster informal and socio-cultural learning</a:t>
            </a: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Many students did not  like presenting their work to the class, even though the method has 90% learning effect</a:t>
            </a:r>
          </a:p>
          <a:p>
            <a:pPr>
              <a:spcAft>
                <a:spcPts val="600"/>
              </a:spcAft>
            </a:pPr>
            <a:endParaRPr lang="en-US" dirty="0" smtClean="0">
              <a:effectLst/>
              <a:latin typeface="Constantia" panose="02030602050306030303" pitchFamily="18" charset="0"/>
              <a:ea typeface="Calibri"/>
            </a:endParaRPr>
          </a:p>
          <a:p>
            <a:r>
              <a:rPr lang="en-US" dirty="0" smtClean="0">
                <a:effectLst/>
                <a:latin typeface="Constantia" panose="02030602050306030303" pitchFamily="18" charset="0"/>
                <a:ea typeface="Calibri"/>
              </a:rPr>
              <a:t>Requires confidence and trust to be able to present solutions in front of the students</a:t>
            </a:r>
          </a:p>
          <a:p>
            <a:pPr lvl="1"/>
            <a:r>
              <a:rPr lang="en-US" i="1" dirty="0" smtClean="0"/>
              <a:t>Some students were not confident in presenting the final product of their project </a:t>
            </a:r>
            <a:endParaRPr lang="en-US" i="1" dirty="0" smtClean="0">
              <a:effectLst/>
              <a:latin typeface="Constantia" panose="02030602050306030303" pitchFamily="18" charset="0"/>
              <a:ea typeface="Calibri"/>
            </a:endParaRPr>
          </a:p>
          <a:p>
            <a:pPr>
              <a:spcAft>
                <a:spcPts val="600"/>
              </a:spcAft>
            </a:pPr>
            <a:endParaRPr lang="nb-NO" dirty="0" smtClean="0">
              <a:effectLst/>
              <a:latin typeface="Constantia" panose="02030602050306030303" pitchFamily="18" charset="0"/>
              <a:ea typeface="Times New Roman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57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10. Homework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Assignments and Ask Friends, Siblings, or Parents for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Calibri"/>
                <a:cs typeface="+mn-cs"/>
              </a:rPr>
              <a:t>Help</a:t>
            </a:r>
            <a:endParaRPr lang="nb-NO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10 students were satisfied with this method, which is supposed to foster socio-cultural learning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Unrealistic for most students to expect that they can get help by friends, siblings, or parents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Informatics uses specialized applications based on relatively complex logic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“Ordinary people" have little chance to help students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effectLst/>
                <a:latin typeface="Constantia" panose="02030602050306030303" pitchFamily="18" charset="0"/>
                <a:ea typeface="Calibri"/>
              </a:rPr>
              <a:t>Even software people must have been involved in the specific tasks to be of greater help</a:t>
            </a:r>
            <a:endParaRPr lang="nb-NO" sz="2400" dirty="0" smtClean="0">
              <a:effectLst/>
              <a:latin typeface="Constantia" panose="02030602050306030303" pitchFamily="18" charset="0"/>
              <a:ea typeface="Times New Roman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12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Summary of Results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Project </a:t>
            </a:r>
            <a:r>
              <a:rPr lang="en-US" sz="3200" dirty="0" smtClean="0"/>
              <a:t>work seems </a:t>
            </a:r>
            <a:r>
              <a:rPr lang="en-US" sz="3200" dirty="0"/>
              <a:t>to be the </a:t>
            </a:r>
            <a:r>
              <a:rPr lang="en-US" sz="3200" dirty="0" smtClean="0"/>
              <a:t>most preferred method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Students doing exercises </a:t>
            </a:r>
            <a:r>
              <a:rPr lang="en-US" sz="3200" dirty="0"/>
              <a:t>and being instructed by </a:t>
            </a:r>
            <a:r>
              <a:rPr lang="en-US" sz="3200" dirty="0" smtClean="0"/>
              <a:t>teachers, </a:t>
            </a:r>
            <a:r>
              <a:rPr lang="en-US" sz="3200" dirty="0"/>
              <a:t>make better progress than </a:t>
            </a:r>
            <a:r>
              <a:rPr lang="en-US" sz="3200" dirty="0" smtClean="0"/>
              <a:t>those </a:t>
            </a:r>
            <a:r>
              <a:rPr lang="en-US" sz="3200" dirty="0"/>
              <a:t>who are expected to learn entirely </a:t>
            </a:r>
            <a:r>
              <a:rPr lang="en-US" sz="3200" dirty="0" smtClean="0"/>
              <a:t> by </a:t>
            </a:r>
            <a:r>
              <a:rPr lang="en-US" sz="3200" dirty="0"/>
              <a:t>themselves (individual learning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results </a:t>
            </a:r>
            <a:r>
              <a:rPr lang="en-US" sz="3200" dirty="0" smtClean="0"/>
              <a:t>confirm the </a:t>
            </a:r>
            <a:r>
              <a:rPr lang="en-US" sz="3200" dirty="0"/>
              <a:t>importance of teacher-directed instruction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Good </a:t>
            </a:r>
            <a:r>
              <a:rPr lang="en-US" sz="3200" dirty="0"/>
              <a:t>textbooks and study </a:t>
            </a:r>
            <a:r>
              <a:rPr lang="en-US" sz="3200" dirty="0" smtClean="0"/>
              <a:t>material  still important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Demonstrations </a:t>
            </a:r>
            <a:r>
              <a:rPr lang="en-US" sz="3200" dirty="0"/>
              <a:t>of software </a:t>
            </a:r>
            <a:r>
              <a:rPr lang="en-US" sz="3200" dirty="0" smtClean="0"/>
              <a:t>tools are </a:t>
            </a:r>
            <a:r>
              <a:rPr lang="en-US" sz="3200" dirty="0"/>
              <a:t>still </a:t>
            </a:r>
            <a:r>
              <a:rPr lang="en-US" sz="3200" dirty="0" smtClean="0"/>
              <a:t>useful</a:t>
            </a:r>
          </a:p>
          <a:p>
            <a:endParaRPr lang="en-US" sz="3200" dirty="0" smtClean="0"/>
          </a:p>
          <a:p>
            <a:r>
              <a:rPr lang="en-US" sz="3200" dirty="0" smtClean="0"/>
              <a:t>Emphasis on constructivist learning (individual learning without teacher guidance) is not supported by this work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nb-NO" sz="32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143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r>
              <a:rPr lang="en-US" sz="2400" dirty="0">
                <a:ea typeface="Calibri"/>
              </a:rPr>
              <a:t>S</a:t>
            </a:r>
            <a:r>
              <a:rPr lang="en-US" sz="2400" dirty="0" smtClean="0">
                <a:effectLst/>
                <a:ea typeface="Calibri"/>
              </a:rPr>
              <a:t>mall sample with a limited source material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Few </a:t>
            </a:r>
            <a:r>
              <a:rPr lang="en-US" sz="2400" dirty="0"/>
              <a:t>similar research </a:t>
            </a:r>
            <a:r>
              <a:rPr lang="en-US" sz="2400" dirty="0" smtClean="0"/>
              <a:t>studies </a:t>
            </a:r>
          </a:p>
          <a:p>
            <a:endParaRPr lang="en-US" sz="2400" dirty="0"/>
          </a:p>
          <a:p>
            <a:r>
              <a:rPr lang="en-US" sz="2400" dirty="0" smtClean="0"/>
              <a:t>Importance </a:t>
            </a:r>
            <a:r>
              <a:rPr lang="en-US" sz="2400" dirty="0"/>
              <a:t>of teaching informatics using various </a:t>
            </a:r>
            <a:r>
              <a:rPr lang="en-US" sz="2400" dirty="0" smtClean="0"/>
              <a:t>methods </a:t>
            </a:r>
          </a:p>
          <a:p>
            <a:endParaRPr lang="en-US" sz="2400" dirty="0"/>
          </a:p>
          <a:p>
            <a:r>
              <a:rPr lang="en-US" sz="2400" dirty="0" smtClean="0"/>
              <a:t>Importance </a:t>
            </a:r>
            <a:r>
              <a:rPr lang="en-US" sz="2400" dirty="0"/>
              <a:t>of connecting </a:t>
            </a:r>
            <a:r>
              <a:rPr lang="en-US" sz="2400" dirty="0" smtClean="0"/>
              <a:t>teaching methods to learning </a:t>
            </a:r>
            <a:r>
              <a:rPr lang="en-US" sz="2400" dirty="0"/>
              <a:t>theories </a:t>
            </a:r>
            <a:r>
              <a:rPr lang="en-US" sz="2400" dirty="0" smtClean="0"/>
              <a:t>and </a:t>
            </a:r>
            <a:r>
              <a:rPr lang="en-US" sz="2400" dirty="0"/>
              <a:t>didactical </a:t>
            </a:r>
            <a:r>
              <a:rPr lang="en-US" sz="2400" dirty="0" smtClean="0"/>
              <a:t>concepts </a:t>
            </a:r>
          </a:p>
          <a:p>
            <a:endParaRPr lang="en-US" sz="2400" dirty="0"/>
          </a:p>
          <a:p>
            <a:r>
              <a:rPr lang="en-US" sz="2400" dirty="0" smtClean="0"/>
              <a:t>More </a:t>
            </a:r>
            <a:r>
              <a:rPr lang="en-US" sz="2400" dirty="0"/>
              <a:t>research studies are needed to build a base of materials like the one </a:t>
            </a:r>
            <a:r>
              <a:rPr lang="en-US" sz="2400" dirty="0" smtClean="0"/>
              <a:t>in </a:t>
            </a:r>
            <a:r>
              <a:rPr lang="en-US" sz="2400" dirty="0"/>
              <a:t>mathematics </a:t>
            </a:r>
            <a:r>
              <a:rPr lang="en-US" sz="2400" dirty="0" smtClean="0"/>
              <a:t>education</a:t>
            </a:r>
          </a:p>
          <a:p>
            <a:endParaRPr lang="en-US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3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b-NO" sz="4000" b="1" dirty="0" smtClean="0"/>
              <a:t>Research Goal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goal is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answer the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following question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Which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 methods do students find most helpful in learning school informatics? 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25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Teaching Methods</a:t>
            </a:r>
            <a:endParaRPr lang="en-US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916832"/>
            <a:ext cx="7571184" cy="4389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Teaching </a:t>
            </a:r>
            <a:r>
              <a:rPr lang="en-US" dirty="0"/>
              <a:t>with blackboard/overhead projector 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Demonstration </a:t>
            </a:r>
            <a:r>
              <a:rPr lang="en-US" dirty="0"/>
              <a:t>of software tools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Solving </a:t>
            </a:r>
            <a:r>
              <a:rPr lang="en-US" dirty="0"/>
              <a:t>software exercises with teacher assistance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Project </a:t>
            </a:r>
            <a:r>
              <a:rPr lang="en-US" dirty="0"/>
              <a:t>work over several days or weeks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Group </a:t>
            </a:r>
            <a:r>
              <a:rPr lang="en-US" dirty="0"/>
              <a:t>work under the guidance of the teacher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Individual </a:t>
            </a:r>
            <a:r>
              <a:rPr lang="en-US" dirty="0"/>
              <a:t>problem solving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Homework </a:t>
            </a:r>
            <a:r>
              <a:rPr lang="en-US" dirty="0"/>
              <a:t>assignments and ask friends, siblings, or </a:t>
            </a:r>
            <a:r>
              <a:rPr lang="en-US" dirty="0" smtClean="0"/>
              <a:t>parents </a:t>
            </a:r>
            <a:r>
              <a:rPr lang="en-US" dirty="0"/>
              <a:t>for help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Reading </a:t>
            </a:r>
            <a:r>
              <a:rPr lang="en-US" dirty="0"/>
              <a:t>textbooks and user manuals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Using </a:t>
            </a:r>
            <a:r>
              <a:rPr lang="en-US" dirty="0"/>
              <a:t>study material made online by the teacher  </a:t>
            </a:r>
            <a:endParaRPr lang="nb-NO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dirty="0" smtClean="0"/>
              <a:t>Present </a:t>
            </a:r>
            <a:r>
              <a:rPr lang="en-US" dirty="0"/>
              <a:t>solutions to problems in front of the class</a:t>
            </a:r>
            <a:endParaRPr lang="nb-NO" dirty="0"/>
          </a:p>
          <a:p>
            <a:pPr marL="514350" indent="-514350">
              <a:buFont typeface="+mj-lt"/>
              <a:buAutoNum type="arabicParenR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42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Categorization</a:t>
            </a:r>
            <a:endParaRPr lang="en-US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Teaching methods and learning theories</a:t>
            </a:r>
            <a:endParaRPr lang="nb-NO" dirty="0" smtClean="0">
              <a:effectLst/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Formal </a:t>
            </a:r>
            <a:r>
              <a:rPr lang="en-US" dirty="0"/>
              <a:t>and </a:t>
            </a:r>
            <a:r>
              <a:rPr lang="en-US" dirty="0" smtClean="0"/>
              <a:t>informal </a:t>
            </a:r>
            <a:r>
              <a:rPr lang="en-US" dirty="0"/>
              <a:t>teaching methods</a:t>
            </a:r>
            <a:endParaRPr lang="nb-NO" dirty="0" smtClean="0">
              <a:effectLst/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Type </a:t>
            </a:r>
            <a:r>
              <a:rPr lang="en-US" dirty="0"/>
              <a:t>of interactions involved in </a:t>
            </a:r>
            <a:r>
              <a:rPr lang="en-US" dirty="0" smtClean="0"/>
              <a:t>teaching </a:t>
            </a:r>
            <a:r>
              <a:rPr lang="en-US" dirty="0"/>
              <a:t>methods</a:t>
            </a:r>
            <a:endParaRPr lang="nb-NO" dirty="0" smtClean="0">
              <a:effectLst/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Teaching </a:t>
            </a:r>
            <a:r>
              <a:rPr lang="en-US" dirty="0"/>
              <a:t>methods </a:t>
            </a:r>
            <a:r>
              <a:rPr lang="en-US" dirty="0" smtClean="0"/>
              <a:t>and the </a:t>
            </a:r>
            <a:r>
              <a:rPr lang="en-US" dirty="0"/>
              <a:t>Learning pyramid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677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49266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Teaching Methods and Learning Theories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Behaviorist </a:t>
            </a:r>
            <a:r>
              <a:rPr lang="en-US" sz="3400" dirty="0"/>
              <a:t>learning:</a:t>
            </a:r>
            <a:endParaRPr lang="nb-NO" sz="3400" dirty="0"/>
          </a:p>
          <a:p>
            <a:pPr lvl="1"/>
            <a:r>
              <a:rPr lang="en-US" sz="2900" dirty="0"/>
              <a:t>Classroom teaching with blackboard </a:t>
            </a:r>
            <a:r>
              <a:rPr lang="en-US" sz="2900" dirty="0" smtClean="0"/>
              <a:t>/overhead </a:t>
            </a:r>
            <a:r>
              <a:rPr lang="en-US" sz="2900" dirty="0"/>
              <a:t>projector.</a:t>
            </a:r>
            <a:endParaRPr lang="nb-NO" sz="2900" dirty="0"/>
          </a:p>
          <a:p>
            <a:pPr lvl="1"/>
            <a:r>
              <a:rPr lang="en-US" sz="2900" dirty="0"/>
              <a:t>Demonstrations of software </a:t>
            </a:r>
            <a:r>
              <a:rPr lang="en-US" sz="2900" dirty="0" smtClean="0"/>
              <a:t>tools</a:t>
            </a:r>
          </a:p>
          <a:p>
            <a:pPr lvl="0"/>
            <a:endParaRPr lang="en-US" dirty="0" smtClean="0"/>
          </a:p>
          <a:p>
            <a:pPr lvl="0"/>
            <a:r>
              <a:rPr lang="en-US" sz="3400" dirty="0" smtClean="0"/>
              <a:t>Constructivist learning:</a:t>
            </a:r>
          </a:p>
          <a:p>
            <a:pPr lvl="1"/>
            <a:r>
              <a:rPr lang="en-US" sz="2900" dirty="0" smtClean="0"/>
              <a:t>Solving </a:t>
            </a:r>
            <a:r>
              <a:rPr lang="en-US" sz="2900" dirty="0"/>
              <a:t>software exercises with teacher assistance</a:t>
            </a:r>
          </a:p>
          <a:p>
            <a:pPr lvl="1"/>
            <a:r>
              <a:rPr lang="en-US" sz="2900" dirty="0" smtClean="0"/>
              <a:t>Individual </a:t>
            </a:r>
            <a:r>
              <a:rPr lang="en-US" sz="2900" dirty="0"/>
              <a:t>problem solving</a:t>
            </a:r>
          </a:p>
          <a:p>
            <a:pPr lvl="1"/>
            <a:r>
              <a:rPr lang="en-US" sz="2900" dirty="0" smtClean="0"/>
              <a:t>Reading </a:t>
            </a:r>
            <a:r>
              <a:rPr lang="en-US" sz="2900" dirty="0"/>
              <a:t>textbooks and user manuals</a:t>
            </a:r>
          </a:p>
          <a:p>
            <a:pPr lvl="1"/>
            <a:r>
              <a:rPr lang="en-US" sz="2900" dirty="0" smtClean="0"/>
              <a:t>Using </a:t>
            </a:r>
            <a:r>
              <a:rPr lang="en-US" sz="2900" dirty="0"/>
              <a:t>study material made online by the teacher 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3400" dirty="0" smtClean="0"/>
              <a:t>Sociocultural learning:</a:t>
            </a:r>
            <a:endParaRPr lang="nb-NO" sz="3400" dirty="0"/>
          </a:p>
          <a:p>
            <a:pPr lvl="1"/>
            <a:r>
              <a:rPr lang="en-US" sz="2900" dirty="0"/>
              <a:t>Project work over several weeks </a:t>
            </a:r>
            <a:endParaRPr lang="nb-NO" sz="2900" dirty="0"/>
          </a:p>
          <a:p>
            <a:pPr lvl="1"/>
            <a:r>
              <a:rPr lang="en-US" sz="2900" dirty="0"/>
              <a:t>Group work </a:t>
            </a:r>
            <a:endParaRPr lang="nb-NO" sz="2900" dirty="0"/>
          </a:p>
          <a:p>
            <a:pPr lvl="1"/>
            <a:r>
              <a:rPr lang="en-US" sz="2900" dirty="0"/>
              <a:t>Homework assignments and ask friends, siblings and / or parents for help</a:t>
            </a:r>
            <a:endParaRPr lang="nb-NO" sz="2900" dirty="0"/>
          </a:p>
          <a:p>
            <a:pPr lvl="1"/>
            <a:r>
              <a:rPr lang="en-US" sz="2900" dirty="0"/>
              <a:t>Student </a:t>
            </a:r>
            <a:r>
              <a:rPr lang="en-US" sz="2900" dirty="0" smtClean="0"/>
              <a:t>presentation </a:t>
            </a:r>
            <a:r>
              <a:rPr lang="en-US" sz="2900" dirty="0"/>
              <a:t>in </a:t>
            </a:r>
            <a:r>
              <a:rPr lang="en-US" sz="2900" dirty="0" smtClean="0"/>
              <a:t>front of the class</a:t>
            </a:r>
            <a:endParaRPr lang="nb-NO" sz="2900" dirty="0"/>
          </a:p>
          <a:p>
            <a:pPr lvl="0"/>
            <a:endParaRPr lang="en-US" dirty="0" smtClean="0"/>
          </a:p>
          <a:p>
            <a:pPr lvl="0"/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86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Formal and Informal Methods </a:t>
            </a:r>
            <a:endParaRPr lang="en-US" sz="40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7</a:t>
            </a:fld>
            <a:endParaRPr lang="nb-NO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49908"/>
              </p:ext>
            </p:extLst>
          </p:nvPr>
        </p:nvGraphicFramePr>
        <p:xfrm>
          <a:off x="323529" y="1556794"/>
          <a:ext cx="8640958" cy="5212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/>
                <a:gridCol w="2880319"/>
                <a:gridCol w="2880319"/>
              </a:tblGrid>
              <a:tr h="20993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712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FORMAL METHODS</a:t>
                      </a:r>
                      <a:endParaRPr lang="nb-NO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BOTH FORMAL AND INFORMAL METHODS</a:t>
                      </a:r>
                      <a:endParaRPr lang="nb-NO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INFORMAL METHODS</a:t>
                      </a:r>
                      <a:endParaRPr lang="nb-NO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994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Teaching with  blackboard/overhead projector</a:t>
                      </a:r>
                      <a:endParaRPr lang="nb-NO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 startAt="4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Project work  over several  days or weeks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 startAt="6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Individual problem solving    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710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Demonstration of software tools</a:t>
                      </a:r>
                      <a:endParaRPr lang="nb-NO" sz="1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Using study material made online by the teacher   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Homework assignments and ask friends, siblings or parents for help 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39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Solving software exercises with teacher assistance  </a:t>
                      </a:r>
                      <a:endParaRPr lang="nb-NO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000" lvl="0" indent="-3420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</a:rPr>
                        <a:t>8.    Reading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textbooks and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</a:rPr>
                        <a:t>user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manuals 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906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Group work under the guidance of the teacher</a:t>
                      </a:r>
                      <a:endParaRPr lang="nb-NO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0" indent="-3420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10. Present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solutions to problems in front of the class</a:t>
                      </a:r>
                      <a:endParaRPr lang="nb-NO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1675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4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Methods and Interactions</a:t>
            </a:r>
            <a:endParaRPr lang="en-US" sz="44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8</a:t>
            </a:fld>
            <a:endParaRPr lang="nb-NO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383"/>
              </p:ext>
            </p:extLst>
          </p:nvPr>
        </p:nvGraphicFramePr>
        <p:xfrm>
          <a:off x="539552" y="1772814"/>
          <a:ext cx="8280920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322"/>
                <a:gridCol w="5743598"/>
              </a:tblGrid>
              <a:tr h="2274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54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INTERACTION</a:t>
                      </a:r>
                      <a:endParaRPr lang="nb-NO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TEACHING METHODS</a:t>
                      </a:r>
                      <a:endParaRPr lang="nb-NO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Teacher – student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1. Teaching </a:t>
                      </a:r>
                      <a:r>
                        <a:rPr lang="en-GB" sz="1800" dirty="0">
                          <a:effectLst/>
                        </a:rPr>
                        <a:t>with blackboard/overhead projector</a:t>
                      </a:r>
                      <a:endParaRPr lang="nb-NO" sz="1800" dirty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2. Demonstration </a:t>
                      </a:r>
                      <a:r>
                        <a:rPr lang="en-GB" sz="1800" dirty="0">
                          <a:effectLst/>
                        </a:rPr>
                        <a:t>of software tools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Student – student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4. Project </a:t>
                      </a:r>
                      <a:r>
                        <a:rPr lang="en-GB" sz="1800" dirty="0">
                          <a:effectLst/>
                        </a:rPr>
                        <a:t>work  over several  days or weeks</a:t>
                      </a:r>
                      <a:endParaRPr lang="nb-NO" sz="1800" dirty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5. Group </a:t>
                      </a:r>
                      <a:r>
                        <a:rPr lang="en-GB" sz="1800" dirty="0">
                          <a:effectLst/>
                        </a:rPr>
                        <a:t>work under the guidance of the teacher 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GB" sz="1800" dirty="0">
                          <a:effectLst/>
                        </a:rPr>
                        <a:t>Present solutions to problems in front of the class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Student – textbooks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GB" sz="1800" dirty="0">
                          <a:effectLst/>
                        </a:rPr>
                        <a:t>Reading textbooks and user manuals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Student – friends/ parents/ siblings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7. Homework </a:t>
                      </a:r>
                      <a:r>
                        <a:rPr lang="en-GB" sz="1800" dirty="0">
                          <a:effectLst/>
                        </a:rPr>
                        <a:t>assignments and ask friends, siblings or parents for help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5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Student – Internet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9. Using </a:t>
                      </a:r>
                      <a:r>
                        <a:rPr lang="en-GB" sz="1800" dirty="0">
                          <a:effectLst/>
                        </a:rPr>
                        <a:t>study material made online by the teacher   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Student – software tools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3. Solving </a:t>
                      </a:r>
                      <a:r>
                        <a:rPr lang="en-GB" sz="1800" dirty="0">
                          <a:effectLst/>
                        </a:rPr>
                        <a:t>software exercises with teacher assistance </a:t>
                      </a:r>
                      <a:endParaRPr lang="nb-NO" sz="1800" dirty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6. Individual </a:t>
                      </a:r>
                      <a:r>
                        <a:rPr lang="en-GB" sz="1800" dirty="0">
                          <a:effectLst/>
                        </a:rPr>
                        <a:t>problem solving</a:t>
                      </a:r>
                      <a:endParaRPr lang="nb-N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1175" y="2973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7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5772" y="404664"/>
            <a:ext cx="8229600" cy="996720"/>
          </a:xfrm>
        </p:spPr>
        <p:txBody>
          <a:bodyPr/>
          <a:lstStyle/>
          <a:p>
            <a:pPr algn="ctr"/>
            <a:r>
              <a:rPr lang="nb-NO" b="1" dirty="0" smtClean="0"/>
              <a:t>Learning Pyramid</a:t>
            </a:r>
            <a:endParaRPr lang="nb-NO" b="1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D518-0D7E-41EC-BBD2-158F8C6975FB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4" name="Bilde 3" descr="http://www.washingtonpost.com/blogs/answer-sheet/files/2013/02/pyrami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238255" cy="4464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2" descr="E:\InSite 2015\learning pyram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807" y="1700808"/>
            <a:ext cx="5970657" cy="4464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9521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730</TotalTime>
  <Words>1475</Words>
  <Application>Microsoft Office PowerPoint</Application>
  <PresentationFormat>On-screen Show (4:3)</PresentationFormat>
  <Paragraphs>329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Flyt</vt:lpstr>
      <vt:lpstr>Exploring the Effect of Teaching Methods  on Students’ Learning of School Informatics </vt:lpstr>
      <vt:lpstr>Current State of School Informatics</vt:lpstr>
      <vt:lpstr>Research Goal</vt:lpstr>
      <vt:lpstr>Teaching Methods</vt:lpstr>
      <vt:lpstr>Categorization</vt:lpstr>
      <vt:lpstr>Teaching Methods and Learning Theories</vt:lpstr>
      <vt:lpstr>Formal and Informal Methods </vt:lpstr>
      <vt:lpstr>Methods and Interactions</vt:lpstr>
      <vt:lpstr>Learning Pyramid</vt:lpstr>
      <vt:lpstr>Research Design</vt:lpstr>
      <vt:lpstr>Synthesis of Results</vt:lpstr>
      <vt:lpstr> 1. Project Work</vt:lpstr>
      <vt:lpstr>2. Solving Software Exercises with Teacher Assistance</vt:lpstr>
      <vt:lpstr>3. Demonstration of Software Tools</vt:lpstr>
      <vt:lpstr>4. Teaching with Blackboard/Overhead Projector</vt:lpstr>
      <vt:lpstr>5. Reading Textbooks and User Manuals</vt:lpstr>
      <vt:lpstr>6. Individual Problem Solving</vt:lpstr>
      <vt:lpstr>7. Group Work under the Guidance of the Teacher</vt:lpstr>
      <vt:lpstr>8. Using Study Material Made Online by the Teacher </vt:lpstr>
      <vt:lpstr>9. Present Solutions to Problems in Front of the Class</vt:lpstr>
      <vt:lpstr>10. Homework Assignments and Ask Friends, Siblings, or Parents for Help</vt:lpstr>
      <vt:lpstr>Summary of Results</vt:lpstr>
      <vt:lpstr>Conclusions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Effect of Teaching Methods on Stu-dents’ Learning of School Informatics</dc:title>
  <dc:creator>Said</dc:creator>
  <cp:lastModifiedBy>Said Hadjerrouit</cp:lastModifiedBy>
  <cp:revision>98</cp:revision>
  <dcterms:created xsi:type="dcterms:W3CDTF">2015-01-31T11:09:25Z</dcterms:created>
  <dcterms:modified xsi:type="dcterms:W3CDTF">2015-06-16T08:34:13Z</dcterms:modified>
</cp:coreProperties>
</file>